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55"/>
  </p:notesMasterIdLst>
  <p:sldIdLst>
    <p:sldId id="257" r:id="rId3"/>
    <p:sldId id="363" r:id="rId4"/>
    <p:sldId id="309" r:id="rId5"/>
    <p:sldId id="293" r:id="rId6"/>
    <p:sldId id="312" r:id="rId7"/>
    <p:sldId id="326" r:id="rId8"/>
    <p:sldId id="378" r:id="rId9"/>
    <p:sldId id="327" r:id="rId10"/>
    <p:sldId id="328" r:id="rId11"/>
    <p:sldId id="353" r:id="rId12"/>
    <p:sldId id="329" r:id="rId13"/>
    <p:sldId id="379" r:id="rId14"/>
    <p:sldId id="330" r:id="rId15"/>
    <p:sldId id="331" r:id="rId16"/>
    <p:sldId id="354" r:id="rId17"/>
    <p:sldId id="332" r:id="rId18"/>
    <p:sldId id="333" r:id="rId19"/>
    <p:sldId id="380" r:id="rId20"/>
    <p:sldId id="334" r:id="rId21"/>
    <p:sldId id="335" r:id="rId22"/>
    <p:sldId id="336" r:id="rId23"/>
    <p:sldId id="381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82" r:id="rId41"/>
    <p:sldId id="390" r:id="rId42"/>
    <p:sldId id="383" r:id="rId43"/>
    <p:sldId id="374" r:id="rId44"/>
    <p:sldId id="389" r:id="rId45"/>
    <p:sldId id="388" r:id="rId46"/>
    <p:sldId id="387" r:id="rId47"/>
    <p:sldId id="386" r:id="rId48"/>
    <p:sldId id="346" r:id="rId49"/>
    <p:sldId id="347" r:id="rId50"/>
    <p:sldId id="348" r:id="rId51"/>
    <p:sldId id="349" r:id="rId52"/>
    <p:sldId id="350" r:id="rId53"/>
    <p:sldId id="351" r:id="rId54"/>
  </p:sldIdLst>
  <p:sldSz cx="9144000" cy="5143500" type="screen16x9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22" autoAdjust="0"/>
  </p:normalViewPr>
  <p:slideViewPr>
    <p:cSldViewPr>
      <p:cViewPr varScale="1">
        <p:scale>
          <a:sx n="93" d="100"/>
          <a:sy n="93" d="100"/>
        </p:scale>
        <p:origin x="72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424C0-8125-4C2C-A1FB-B41CA201745A}" type="datetimeFigureOut">
              <a:rPr lang="en-US" smtClean="0"/>
              <a:t>2/3/2016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CA947-6EE9-4A57-B145-2763233D4E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901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C9FF7F-F696-4FD7-A2E1-3AF19DDD4A2E}" type="slidenum">
              <a:rPr lang="en-US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763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370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AWW -Angan Wadi Worker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057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AWW -Angan Wadi Worker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742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23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509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473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177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830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38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496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BB54E-72EE-4093-AC78-DC08F0F8B27D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317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66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RCH – Reproductive</a:t>
            </a:r>
            <a:r>
              <a:rPr lang="en-US" baseline="0" dirty="0" smtClean="0"/>
              <a:t> and Child Health Care Program</a:t>
            </a:r>
          </a:p>
          <a:p>
            <a:r>
              <a:rPr lang="en-US" baseline="0" dirty="0" smtClean="0"/>
              <a:t>ICDS – Integrated Child Development Scheme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203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RCH – Reproductive</a:t>
            </a:r>
            <a:r>
              <a:rPr lang="en-US" baseline="0" dirty="0" smtClean="0"/>
              <a:t> and Child Health Care Program</a:t>
            </a:r>
          </a:p>
          <a:p>
            <a:r>
              <a:rPr lang="en-US" baseline="0" dirty="0" smtClean="0"/>
              <a:t>ICDS – Integrated Child Development Scheme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282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RCH – Reproductive</a:t>
            </a:r>
            <a:r>
              <a:rPr lang="en-US" baseline="0" dirty="0" smtClean="0"/>
              <a:t> and Child Health Care Program</a:t>
            </a:r>
          </a:p>
          <a:p>
            <a:r>
              <a:rPr lang="en-US" baseline="0" dirty="0" smtClean="0"/>
              <a:t>ICDS – Integrated Child Development Scheme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435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RCH – Reproductive</a:t>
            </a:r>
            <a:r>
              <a:rPr lang="en-US" baseline="0" dirty="0" smtClean="0"/>
              <a:t> and Child Health Care Program</a:t>
            </a:r>
          </a:p>
          <a:p>
            <a:r>
              <a:rPr lang="en-US" baseline="0" dirty="0" smtClean="0"/>
              <a:t>ICDS – Integrated Child Development Scheme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084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RCH – Reproductive</a:t>
            </a:r>
            <a:r>
              <a:rPr lang="en-US" baseline="0" dirty="0" smtClean="0"/>
              <a:t> and Child Health Care Program</a:t>
            </a:r>
          </a:p>
          <a:p>
            <a:r>
              <a:rPr lang="en-US" baseline="0" dirty="0" smtClean="0"/>
              <a:t>ICDS – Integrated Child Development Scheme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670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RCH – Reproductive</a:t>
            </a:r>
            <a:r>
              <a:rPr lang="en-US" baseline="0" dirty="0" smtClean="0"/>
              <a:t> and Child Health Care Program</a:t>
            </a:r>
          </a:p>
          <a:p>
            <a:r>
              <a:rPr lang="en-US" baseline="0" dirty="0" smtClean="0"/>
              <a:t>ICDS – Integrated Child Development Scheme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557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730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165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366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502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4191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028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RCH – Reproductive</a:t>
            </a:r>
            <a:r>
              <a:rPr lang="en-US" baseline="0" dirty="0" smtClean="0"/>
              <a:t> and Child Health Care Program</a:t>
            </a:r>
          </a:p>
          <a:p>
            <a:r>
              <a:rPr lang="en-US" baseline="0" dirty="0" smtClean="0"/>
              <a:t>ICDS – Integrated Child Development Scheme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877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470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327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AWW -Angan Wadi Worker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331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AWW -Angan Wadi Worker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96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AWW -Angan Wadi Worker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829FD-E81A-4847-9F57-339FDC5E873A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609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72133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7086600" y="0"/>
            <a:ext cx="2057400" cy="2114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4514850"/>
            <a:ext cx="2590800" cy="628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1028"/>
          <p:cNvSpPr>
            <a:spLocks noChangeArrowheads="1"/>
          </p:cNvSpPr>
          <p:nvPr/>
        </p:nvSpPr>
        <p:spPr bwMode="auto">
          <a:xfrm>
            <a:off x="2331574" y="76200"/>
            <a:ext cx="19875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</a:pPr>
            <a:r>
              <a:rPr lang="en-US" sz="1100" b="1" dirty="0">
                <a:solidFill>
                  <a:srgbClr val="D8F1FD"/>
                </a:solidFill>
                <a:latin typeface="Calibri" panose="020F0502020204030204" pitchFamily="34" charset="0"/>
                <a:cs typeface="Arial" charset="0"/>
              </a:rPr>
              <a:t>www.persistentsys.com</a:t>
            </a:r>
          </a:p>
        </p:txBody>
      </p:sp>
      <p:pic>
        <p:nvPicPr>
          <p:cNvPr id="6" name="Picture 19" descr="PNG logo for PPT_small siz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1747" y="76202"/>
            <a:ext cx="1577477" cy="1348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52405" y="4906567"/>
            <a:ext cx="1897063" cy="2308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9pPr>
          </a:lstStyle>
          <a:p>
            <a:pPr eaLnBrk="1" hangingPunct="1">
              <a:defRPr/>
            </a:pPr>
            <a:r>
              <a:rPr lang="en-US" sz="9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  <a:cs typeface="Arial" charset="0"/>
              </a:rPr>
              <a:t>© 2016 Persistent Systems Ltd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304" y="2266950"/>
            <a:ext cx="7069096" cy="914400"/>
          </a:xfrm>
        </p:spPr>
        <p:txBody>
          <a:bodyPr anchor="b"/>
          <a:lstStyle>
            <a:lvl1pPr>
              <a:defRPr sz="3200" b="1">
                <a:solidFill>
                  <a:schemeClr val="accent1"/>
                </a:solidFill>
                <a:latin typeface="Calibri" pitchFamily="34" charset="0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792" y="3257550"/>
            <a:ext cx="7067608" cy="459568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70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8"/>
            <a:ext cx="5111750" cy="351829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8059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32646"/>
            <a:ext cx="8229600" cy="425054"/>
          </a:xfrm>
        </p:spPr>
        <p:txBody>
          <a:bodyPr anchor="b">
            <a:normAutofit/>
          </a:bodyPr>
          <a:lstStyle>
            <a:lvl1pPr algn="l">
              <a:defRPr sz="1000" b="0">
                <a:solidFill>
                  <a:srgbClr val="40404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914400"/>
            <a:ext cx="82296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30958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9342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-100013" y="4827987"/>
            <a:ext cx="712788" cy="276999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9pPr>
          </a:lstStyle>
          <a:p>
            <a:pPr algn="ctr" eaLnBrk="1" hangingPunct="1">
              <a:defRPr/>
            </a:pPr>
            <a:fld id="{3BC63087-840A-47AF-9013-C813B237DC88}" type="slidenum">
              <a:rPr lang="en-US" sz="1200" b="1" smtClean="0">
                <a:solidFill>
                  <a:prstClr val="white"/>
                </a:solidFill>
                <a:latin typeface="Calibri" panose="020F0502020204030204" pitchFamily="34" charset="0"/>
                <a:cs typeface="Arial" charset="0"/>
              </a:rPr>
              <a:pPr algn="ctr" eaLnBrk="1" hangingPunct="1">
                <a:defRPr/>
              </a:pPr>
              <a:t>‹#›</a:t>
            </a:fld>
            <a:endParaRPr lang="en-US" sz="1200" b="1" dirty="0" smtClean="0">
              <a:solidFill>
                <a:prstClr val="white"/>
              </a:solidFill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158" y="1792787"/>
            <a:ext cx="8277234" cy="68460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781800" y="0"/>
            <a:ext cx="2362200" cy="1581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9000" y="292227"/>
            <a:ext cx="1271016" cy="99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067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76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2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28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04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81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57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33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09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8CF5-8BE6-4978-9789-2F4D30B8DF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4EF-BF23-45A7-97C0-9C632049C3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160767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8CF5-8BE6-4978-9789-2F4D30B8DF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4EF-BF23-45A7-97C0-9C632049C3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880790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1556"/>
          </a:xfrm>
        </p:spPr>
        <p:txBody>
          <a:bodyPr anchor="t"/>
          <a:lstStyle>
            <a:lvl1pPr algn="l">
              <a:defRPr sz="328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1640">
                <a:solidFill>
                  <a:schemeClr val="tx1">
                    <a:tint val="75000"/>
                  </a:schemeClr>
                </a:solidFill>
              </a:defRPr>
            </a:lvl1pPr>
            <a:lvl2pPr marL="376202" indent="0">
              <a:buNone/>
              <a:defRPr sz="1480">
                <a:solidFill>
                  <a:schemeClr val="tx1">
                    <a:tint val="75000"/>
                  </a:schemeClr>
                </a:solidFill>
              </a:defRPr>
            </a:lvl2pPr>
            <a:lvl3pPr marL="752405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3pPr>
            <a:lvl4pPr marL="1128607" indent="0">
              <a:buNone/>
              <a:defRPr sz="1160">
                <a:solidFill>
                  <a:schemeClr val="tx1">
                    <a:tint val="75000"/>
                  </a:schemeClr>
                </a:solidFill>
              </a:defRPr>
            </a:lvl4pPr>
            <a:lvl5pPr marL="1504810" indent="0">
              <a:buNone/>
              <a:defRPr sz="1160">
                <a:solidFill>
                  <a:schemeClr val="tx1">
                    <a:tint val="75000"/>
                  </a:schemeClr>
                </a:solidFill>
              </a:defRPr>
            </a:lvl5pPr>
            <a:lvl6pPr marL="1881012" indent="0">
              <a:buNone/>
              <a:defRPr sz="1160">
                <a:solidFill>
                  <a:schemeClr val="tx1">
                    <a:tint val="75000"/>
                  </a:schemeClr>
                </a:solidFill>
              </a:defRPr>
            </a:lvl6pPr>
            <a:lvl7pPr marL="2257215" indent="0">
              <a:buNone/>
              <a:defRPr sz="1160">
                <a:solidFill>
                  <a:schemeClr val="tx1">
                    <a:tint val="75000"/>
                  </a:schemeClr>
                </a:solidFill>
              </a:defRPr>
            </a:lvl7pPr>
            <a:lvl8pPr marL="2633417" indent="0">
              <a:buNone/>
              <a:defRPr sz="1160">
                <a:solidFill>
                  <a:schemeClr val="tx1">
                    <a:tint val="75000"/>
                  </a:schemeClr>
                </a:solidFill>
              </a:defRPr>
            </a:lvl8pPr>
            <a:lvl9pPr marL="3009620" indent="0">
              <a:buNone/>
              <a:defRPr sz="11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8CF5-8BE6-4978-9789-2F4D30B8DF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4EF-BF23-45A7-97C0-9C632049C3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469568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6476" y="2240756"/>
            <a:ext cx="8975725" cy="6335316"/>
          </a:xfrm>
        </p:spPr>
        <p:txBody>
          <a:bodyPr/>
          <a:lstStyle>
            <a:lvl1pPr>
              <a:defRPr sz="2320"/>
            </a:lvl1pPr>
            <a:lvl2pPr>
              <a:defRPr sz="1960"/>
            </a:lvl2pPr>
            <a:lvl3pPr>
              <a:defRPr sz="1640"/>
            </a:lvl3pPr>
            <a:lvl4pPr>
              <a:defRPr sz="1480"/>
            </a:lvl4pPr>
            <a:lvl5pPr>
              <a:defRPr sz="1480"/>
            </a:lvl5pPr>
            <a:lvl6pPr>
              <a:defRPr sz="1480"/>
            </a:lvl6pPr>
            <a:lvl7pPr>
              <a:defRPr sz="1480"/>
            </a:lvl7pPr>
            <a:lvl8pPr>
              <a:defRPr sz="1480"/>
            </a:lvl8pPr>
            <a:lvl9pPr>
              <a:defRPr sz="14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4601" y="2240756"/>
            <a:ext cx="8975725" cy="6335316"/>
          </a:xfrm>
        </p:spPr>
        <p:txBody>
          <a:bodyPr/>
          <a:lstStyle>
            <a:lvl1pPr>
              <a:defRPr sz="2320"/>
            </a:lvl1pPr>
            <a:lvl2pPr>
              <a:defRPr sz="1960"/>
            </a:lvl2pPr>
            <a:lvl3pPr>
              <a:defRPr sz="1640"/>
            </a:lvl3pPr>
            <a:lvl4pPr>
              <a:defRPr sz="1480"/>
            </a:lvl4pPr>
            <a:lvl5pPr>
              <a:defRPr sz="1480"/>
            </a:lvl5pPr>
            <a:lvl6pPr>
              <a:defRPr sz="1480"/>
            </a:lvl6pPr>
            <a:lvl7pPr>
              <a:defRPr sz="1480"/>
            </a:lvl7pPr>
            <a:lvl8pPr>
              <a:defRPr sz="1480"/>
            </a:lvl8pPr>
            <a:lvl9pPr>
              <a:defRPr sz="14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8CF5-8BE6-4978-9789-2F4D30B8DF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4EF-BF23-45A7-97C0-9C632049C3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8540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1"/>
          </a:xfrm>
        </p:spPr>
        <p:txBody>
          <a:bodyPr anchor="b"/>
          <a:lstStyle>
            <a:lvl1pPr marL="0" indent="0">
              <a:buNone/>
              <a:defRPr sz="1960" b="1"/>
            </a:lvl1pPr>
            <a:lvl2pPr marL="376202" indent="0">
              <a:buNone/>
              <a:defRPr sz="1640" b="1"/>
            </a:lvl2pPr>
            <a:lvl3pPr marL="752405" indent="0">
              <a:buNone/>
              <a:defRPr sz="1480" b="1"/>
            </a:lvl3pPr>
            <a:lvl4pPr marL="1128607" indent="0">
              <a:buNone/>
              <a:defRPr sz="1320" b="1"/>
            </a:lvl4pPr>
            <a:lvl5pPr marL="1504810" indent="0">
              <a:buNone/>
              <a:defRPr sz="1320" b="1"/>
            </a:lvl5pPr>
            <a:lvl6pPr marL="1881012" indent="0">
              <a:buNone/>
              <a:defRPr sz="1320" b="1"/>
            </a:lvl6pPr>
            <a:lvl7pPr marL="2257215" indent="0">
              <a:buNone/>
              <a:defRPr sz="1320" b="1"/>
            </a:lvl7pPr>
            <a:lvl8pPr marL="2633417" indent="0">
              <a:buNone/>
              <a:defRPr sz="1320" b="1"/>
            </a:lvl8pPr>
            <a:lvl9pPr marL="3009620" indent="0">
              <a:buNone/>
              <a:defRPr sz="1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960"/>
            </a:lvl1pPr>
            <a:lvl2pPr>
              <a:defRPr sz="1640"/>
            </a:lvl2pPr>
            <a:lvl3pPr>
              <a:defRPr sz="1480"/>
            </a:lvl3pPr>
            <a:lvl4pPr>
              <a:defRPr sz="1320"/>
            </a:lvl4pPr>
            <a:lvl5pPr>
              <a:defRPr sz="1320"/>
            </a:lvl5pPr>
            <a:lvl6pPr>
              <a:defRPr sz="1320"/>
            </a:lvl6pPr>
            <a:lvl7pPr>
              <a:defRPr sz="1320"/>
            </a:lvl7pPr>
            <a:lvl8pPr>
              <a:defRPr sz="1320"/>
            </a:lvl8pPr>
            <a:lvl9pPr>
              <a:defRPr sz="13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1"/>
          </a:xfrm>
        </p:spPr>
        <p:txBody>
          <a:bodyPr anchor="b"/>
          <a:lstStyle>
            <a:lvl1pPr marL="0" indent="0">
              <a:buNone/>
              <a:defRPr sz="1960" b="1"/>
            </a:lvl1pPr>
            <a:lvl2pPr marL="376202" indent="0">
              <a:buNone/>
              <a:defRPr sz="1640" b="1"/>
            </a:lvl2pPr>
            <a:lvl3pPr marL="752405" indent="0">
              <a:buNone/>
              <a:defRPr sz="1480" b="1"/>
            </a:lvl3pPr>
            <a:lvl4pPr marL="1128607" indent="0">
              <a:buNone/>
              <a:defRPr sz="1320" b="1"/>
            </a:lvl4pPr>
            <a:lvl5pPr marL="1504810" indent="0">
              <a:buNone/>
              <a:defRPr sz="1320" b="1"/>
            </a:lvl5pPr>
            <a:lvl6pPr marL="1881012" indent="0">
              <a:buNone/>
              <a:defRPr sz="1320" b="1"/>
            </a:lvl6pPr>
            <a:lvl7pPr marL="2257215" indent="0">
              <a:buNone/>
              <a:defRPr sz="1320" b="1"/>
            </a:lvl7pPr>
            <a:lvl8pPr marL="2633417" indent="0">
              <a:buNone/>
              <a:defRPr sz="1320" b="1"/>
            </a:lvl8pPr>
            <a:lvl9pPr marL="3009620" indent="0">
              <a:buNone/>
              <a:defRPr sz="1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960"/>
            </a:lvl1pPr>
            <a:lvl2pPr>
              <a:defRPr sz="1640"/>
            </a:lvl2pPr>
            <a:lvl3pPr>
              <a:defRPr sz="1480"/>
            </a:lvl3pPr>
            <a:lvl4pPr>
              <a:defRPr sz="1320"/>
            </a:lvl4pPr>
            <a:lvl5pPr>
              <a:defRPr sz="1320"/>
            </a:lvl5pPr>
            <a:lvl6pPr>
              <a:defRPr sz="1320"/>
            </a:lvl6pPr>
            <a:lvl7pPr>
              <a:defRPr sz="1320"/>
            </a:lvl7pPr>
            <a:lvl8pPr>
              <a:defRPr sz="1320"/>
            </a:lvl8pPr>
            <a:lvl9pPr>
              <a:defRPr sz="13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8CF5-8BE6-4978-9789-2F4D30B8DF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4EF-BF23-45A7-97C0-9C632049C3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487887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8CF5-8BE6-4978-9789-2F4D30B8DF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4EF-BF23-45A7-97C0-9C632049C3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744914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8CF5-8BE6-4978-9789-2F4D30B8DF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4EF-BF23-45A7-97C0-9C632049C3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20339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74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64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640"/>
            </a:lvl1pPr>
            <a:lvl2pPr>
              <a:defRPr sz="2320"/>
            </a:lvl2pPr>
            <a:lvl3pPr>
              <a:defRPr sz="1960"/>
            </a:lvl3pPr>
            <a:lvl4pPr>
              <a:defRPr sz="1640"/>
            </a:lvl4pPr>
            <a:lvl5pPr>
              <a:defRPr sz="1640"/>
            </a:lvl5pPr>
            <a:lvl6pPr>
              <a:defRPr sz="1640"/>
            </a:lvl6pPr>
            <a:lvl7pPr>
              <a:defRPr sz="1640"/>
            </a:lvl7pPr>
            <a:lvl8pPr>
              <a:defRPr sz="1640"/>
            </a:lvl8pPr>
            <a:lvl9pPr>
              <a:defRPr sz="16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160"/>
            </a:lvl1pPr>
            <a:lvl2pPr marL="376202" indent="0">
              <a:buNone/>
              <a:defRPr sz="1000"/>
            </a:lvl2pPr>
            <a:lvl3pPr marL="752405" indent="0">
              <a:buNone/>
              <a:defRPr sz="840"/>
            </a:lvl3pPr>
            <a:lvl4pPr marL="1128607" indent="0">
              <a:buNone/>
              <a:defRPr sz="760"/>
            </a:lvl4pPr>
            <a:lvl5pPr marL="1504810" indent="0">
              <a:buNone/>
              <a:defRPr sz="760"/>
            </a:lvl5pPr>
            <a:lvl6pPr marL="1881012" indent="0">
              <a:buNone/>
              <a:defRPr sz="760"/>
            </a:lvl6pPr>
            <a:lvl7pPr marL="2257215" indent="0">
              <a:buNone/>
              <a:defRPr sz="760"/>
            </a:lvl7pPr>
            <a:lvl8pPr marL="2633417" indent="0">
              <a:buNone/>
              <a:defRPr sz="760"/>
            </a:lvl8pPr>
            <a:lvl9pPr marL="3009620" indent="0">
              <a:buNone/>
              <a:defRPr sz="7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8CF5-8BE6-4978-9789-2F4D30B8DF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4EF-BF23-45A7-97C0-9C632049C3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609283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64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640"/>
            </a:lvl1pPr>
            <a:lvl2pPr marL="376202" indent="0">
              <a:buNone/>
              <a:defRPr sz="2320"/>
            </a:lvl2pPr>
            <a:lvl3pPr marL="752405" indent="0">
              <a:buNone/>
              <a:defRPr sz="1960"/>
            </a:lvl3pPr>
            <a:lvl4pPr marL="1128607" indent="0">
              <a:buNone/>
              <a:defRPr sz="1640"/>
            </a:lvl4pPr>
            <a:lvl5pPr marL="1504810" indent="0">
              <a:buNone/>
              <a:defRPr sz="1640"/>
            </a:lvl5pPr>
            <a:lvl6pPr marL="1881012" indent="0">
              <a:buNone/>
              <a:defRPr sz="1640"/>
            </a:lvl6pPr>
            <a:lvl7pPr marL="2257215" indent="0">
              <a:buNone/>
              <a:defRPr sz="1640"/>
            </a:lvl7pPr>
            <a:lvl8pPr marL="2633417" indent="0">
              <a:buNone/>
              <a:defRPr sz="1640"/>
            </a:lvl8pPr>
            <a:lvl9pPr marL="3009620" indent="0">
              <a:buNone/>
              <a:defRPr sz="164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160"/>
            </a:lvl1pPr>
            <a:lvl2pPr marL="376202" indent="0">
              <a:buNone/>
              <a:defRPr sz="1000"/>
            </a:lvl2pPr>
            <a:lvl3pPr marL="752405" indent="0">
              <a:buNone/>
              <a:defRPr sz="840"/>
            </a:lvl3pPr>
            <a:lvl4pPr marL="1128607" indent="0">
              <a:buNone/>
              <a:defRPr sz="760"/>
            </a:lvl4pPr>
            <a:lvl5pPr marL="1504810" indent="0">
              <a:buNone/>
              <a:defRPr sz="760"/>
            </a:lvl5pPr>
            <a:lvl6pPr marL="1881012" indent="0">
              <a:buNone/>
              <a:defRPr sz="760"/>
            </a:lvl6pPr>
            <a:lvl7pPr marL="2257215" indent="0">
              <a:buNone/>
              <a:defRPr sz="760"/>
            </a:lvl7pPr>
            <a:lvl8pPr marL="2633417" indent="0">
              <a:buNone/>
              <a:defRPr sz="760"/>
            </a:lvl8pPr>
            <a:lvl9pPr marL="3009620" indent="0">
              <a:buNone/>
              <a:defRPr sz="7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8CF5-8BE6-4978-9789-2F4D30B8DF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4EF-BF23-45A7-97C0-9C632049C3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809425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8CF5-8BE6-4978-9789-2F4D30B8DF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4EF-BF23-45A7-97C0-9C632049C3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482902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84363" y="384573"/>
            <a:ext cx="4525962" cy="8191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6475" y="384573"/>
            <a:ext cx="13425488" cy="8191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8CF5-8BE6-4978-9789-2F4D30B8DF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84EF-BF23-45A7-97C0-9C632049C3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84875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366717" y="857252"/>
            <a:ext cx="8485187" cy="3998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366714" y="57151"/>
            <a:ext cx="732948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2467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2800" b="1" kern="1200" dirty="0">
                <a:solidFill>
                  <a:srgbClr val="006899"/>
                </a:solidFill>
                <a:latin typeface="Calibri" pitchFamily="34" charset="0"/>
                <a:ea typeface="ＭＳ Ｐゴシック" pitchFamily="-112" charset="-128"/>
                <a:cs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31131"/>
            <a:ext cx="6400800" cy="31063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155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866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9459917" y="161567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52401" y="4962525"/>
            <a:ext cx="1641796" cy="23083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9pPr>
          </a:lstStyle>
          <a:p>
            <a:pPr eaLnBrk="1" hangingPunct="1">
              <a:defRPr/>
            </a:pPr>
            <a:r>
              <a:rPr lang="en-US" sz="900" dirty="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  <a:cs typeface="Arial" charset="0"/>
              </a:rPr>
              <a:t>© 2014 Persistent Systems Ltd </a:t>
            </a:r>
          </a:p>
        </p:txBody>
      </p:sp>
      <p:sp>
        <p:nvSpPr>
          <p:cNvPr id="7" name="Rectangle 1028"/>
          <p:cNvSpPr>
            <a:spLocks noChangeArrowheads="1"/>
          </p:cNvSpPr>
          <p:nvPr/>
        </p:nvSpPr>
        <p:spPr bwMode="auto">
          <a:xfrm>
            <a:off x="3119438" y="57150"/>
            <a:ext cx="198596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</a:pPr>
            <a:r>
              <a:rPr lang="en-US" sz="1100" b="1" dirty="0">
                <a:solidFill>
                  <a:srgbClr val="D8F1FD"/>
                </a:solidFill>
                <a:latin typeface="Calibri" panose="020F0502020204030204" pitchFamily="34" charset="0"/>
                <a:cs typeface="Arial" charset="0"/>
              </a:rPr>
              <a:t>www.persistentsys.com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81" y="2502015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705600" y="2"/>
            <a:ext cx="2438400" cy="16156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7" descr="Persistent Logo_full colour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0867" y="342900"/>
            <a:ext cx="1287866" cy="1126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841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971551"/>
            <a:ext cx="4038600" cy="36576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971551"/>
            <a:ext cx="4038600" cy="3657600"/>
          </a:xfrm>
        </p:spPr>
        <p:txBody>
          <a:bodyPr/>
          <a:lstStyle>
            <a:lvl1pPr>
              <a:defRPr sz="2000"/>
            </a:lvl1pPr>
            <a:lvl2pPr marL="363538" indent="-363538">
              <a:defRPr sz="1800"/>
            </a:lvl2pPr>
            <a:lvl3pPr marL="363538" indent="-363538">
              <a:defRPr sz="1800"/>
            </a:lvl3pPr>
            <a:lvl4pPr marL="363538" indent="-363538">
              <a:defRPr sz="1600"/>
            </a:lvl4pPr>
            <a:lvl5pPr marL="363538" indent="-363538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158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4114801"/>
            <a:ext cx="4038600" cy="479822"/>
          </a:xfrm>
        </p:spPr>
        <p:txBody>
          <a:bodyPr anchor="b"/>
          <a:lstStyle>
            <a:lvl1pPr marL="0" indent="0">
              <a:buNone/>
              <a:defRPr sz="1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971552"/>
            <a:ext cx="4573588" cy="314325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6806" y="4114801"/>
            <a:ext cx="4038599" cy="479822"/>
          </a:xfrm>
        </p:spPr>
        <p:txBody>
          <a:bodyPr anchor="b"/>
          <a:lstStyle>
            <a:lvl1pPr marL="0" indent="0">
              <a:buNone/>
              <a:defRPr sz="1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5" y="971552"/>
            <a:ext cx="4571999" cy="314325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10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49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1331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6717" y="857252"/>
            <a:ext cx="8485187" cy="3998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366714" y="57151"/>
            <a:ext cx="732948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1" name="TextBox 10"/>
          <p:cNvSpPr txBox="1">
            <a:spLocks noChangeArrowheads="1"/>
          </p:cNvSpPr>
          <p:nvPr/>
        </p:nvSpPr>
        <p:spPr bwMode="auto">
          <a:xfrm>
            <a:off x="7189788" y="4956573"/>
            <a:ext cx="1641796" cy="23083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9pPr>
          </a:lstStyle>
          <a:p>
            <a:pPr eaLnBrk="1" hangingPunct="1">
              <a:defRPr/>
            </a:pPr>
            <a:r>
              <a:rPr lang="en-US" sz="90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  <a:cs typeface="Arial" charset="0"/>
              </a:rPr>
              <a:t>© 2016 </a:t>
            </a:r>
            <a:r>
              <a:rPr lang="en-US" sz="900" dirty="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  <a:cs typeface="Arial" charset="0"/>
              </a:rPr>
              <a:t>Persistent Systems Ltd </a:t>
            </a:r>
          </a:p>
        </p:txBody>
      </p:sp>
      <p:sp>
        <p:nvSpPr>
          <p:cNvPr id="1032" name="TextBox 12"/>
          <p:cNvSpPr txBox="1">
            <a:spLocks noChangeArrowheads="1"/>
          </p:cNvSpPr>
          <p:nvPr/>
        </p:nvSpPr>
        <p:spPr bwMode="auto">
          <a:xfrm>
            <a:off x="-164749" y="4817445"/>
            <a:ext cx="712788" cy="276999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9pPr>
          </a:lstStyle>
          <a:p>
            <a:pPr algn="ctr" eaLnBrk="1" hangingPunct="1">
              <a:defRPr/>
            </a:pPr>
            <a:fld id="{26F96CE2-93CF-406C-ACE5-0A3BBE01630B}" type="slidenum">
              <a:rPr lang="en-US" sz="1200" b="1" smtClean="0">
                <a:solidFill>
                  <a:prstClr val="white"/>
                </a:solidFill>
                <a:latin typeface="Calibri" panose="020F0502020204030204" pitchFamily="34" charset="0"/>
                <a:cs typeface="Arial" charset="0"/>
              </a:rPr>
              <a:pPr algn="ctr" eaLnBrk="1" hangingPunct="1">
                <a:defRPr/>
              </a:pPr>
              <a:t>‹#›</a:t>
            </a:fld>
            <a:endParaRPr lang="en-US" sz="1200" b="1" dirty="0" smtClean="0">
              <a:solidFill>
                <a:prstClr val="white"/>
              </a:solidFill>
              <a:latin typeface="Calibri" panose="020F050202020403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221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rgbClr val="006899"/>
          </a:solidFill>
          <a:latin typeface="Calibri" pitchFamily="34" charset="0"/>
          <a:ea typeface="ＭＳ Ｐゴシック" pitchFamily="-112" charset="-128"/>
          <a:cs typeface="Calibri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6899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6899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6899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6899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6899"/>
          </a:solidFill>
          <a:latin typeface="Verdana" pitchFamily="-112" charset="0"/>
          <a:ea typeface="ＭＳ Ｐゴシック" pitchFamily="-112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6899"/>
          </a:solidFill>
          <a:latin typeface="Verdana" pitchFamily="-112" charset="0"/>
          <a:ea typeface="ＭＳ Ｐゴシック" pitchFamily="-112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6899"/>
          </a:solidFill>
          <a:latin typeface="Verdana" pitchFamily="-112" charset="0"/>
          <a:ea typeface="ＭＳ Ｐゴシック" pitchFamily="-112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6899"/>
          </a:solidFill>
          <a:latin typeface="Verdana" pitchFamily="-112" charset="0"/>
          <a:ea typeface="ＭＳ Ｐゴシック" pitchFamily="-112" charset="-128"/>
        </a:defRPr>
      </a:lvl9pPr>
    </p:titleStyle>
    <p:bodyStyle>
      <a:lvl1pPr marL="231775" indent="-231775" algn="l" defTabSz="457200" rtl="0" eaLnBrk="1" fontAlgn="base" hangingPunct="1">
        <a:spcBef>
          <a:spcPct val="20000"/>
        </a:spcBef>
        <a:spcAft>
          <a:spcPct val="0"/>
        </a:spcAft>
        <a:buClr>
          <a:srgbClr val="006899"/>
        </a:buClr>
        <a:buFont typeface="Wingdings 2" pitchFamily="18" charset="2"/>
        <a:buChar char=""/>
        <a:defRPr sz="2000" kern="1200">
          <a:solidFill>
            <a:srgbClr val="404040"/>
          </a:solidFill>
          <a:latin typeface="Calibri" pitchFamily="34" charset="0"/>
          <a:ea typeface="ＭＳ Ｐゴシック" pitchFamily="-112" charset="-128"/>
          <a:cs typeface="Calibri" pitchFamily="34" charset="0"/>
        </a:defRPr>
      </a:lvl1pPr>
      <a:lvl2pPr marL="509588" indent="-222250" algn="l" defTabSz="457200" rtl="0" eaLnBrk="1" fontAlgn="base" hangingPunct="1">
        <a:spcBef>
          <a:spcPct val="20000"/>
        </a:spcBef>
        <a:spcAft>
          <a:spcPct val="0"/>
        </a:spcAft>
        <a:buClr>
          <a:srgbClr val="8DC63F"/>
        </a:buClr>
        <a:buFont typeface="Wingdings 2" pitchFamily="18" charset="2"/>
        <a:buChar char=""/>
        <a:defRPr kern="1200">
          <a:solidFill>
            <a:srgbClr val="404040"/>
          </a:solidFill>
          <a:latin typeface="Calibri" pitchFamily="34" charset="0"/>
          <a:ea typeface="ＭＳ Ｐゴシック" pitchFamily="-112" charset="-128"/>
          <a:cs typeface="Calibri" pitchFamily="34" charset="0"/>
        </a:defRPr>
      </a:lvl2pPr>
      <a:lvl3pPr marL="796925" indent="-22225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 2" pitchFamily="18" charset="2"/>
        <a:buChar char=""/>
        <a:defRPr sz="1600" kern="1200">
          <a:solidFill>
            <a:srgbClr val="404040"/>
          </a:solidFill>
          <a:latin typeface="Calibri" pitchFamily="34" charset="0"/>
          <a:ea typeface="ＭＳ Ｐゴシック" pitchFamily="-112" charset="-128"/>
          <a:cs typeface="Calibri" pitchFamily="34" charset="0"/>
        </a:defRPr>
      </a:lvl3pPr>
      <a:lvl4pPr marL="1031875" indent="-169863" algn="l" defTabSz="457200" rtl="0" eaLnBrk="1" fontAlgn="base" hangingPunct="1">
        <a:spcBef>
          <a:spcPct val="20000"/>
        </a:spcBef>
        <a:spcAft>
          <a:spcPct val="0"/>
        </a:spcAft>
        <a:buClr>
          <a:srgbClr val="8DC63F"/>
        </a:buClr>
        <a:buFont typeface="Wingdings 2" pitchFamily="18" charset="2"/>
        <a:buChar char=""/>
        <a:defRPr sz="1400" kern="1200">
          <a:solidFill>
            <a:srgbClr val="404040"/>
          </a:solidFill>
          <a:latin typeface="Calibri" pitchFamily="34" charset="0"/>
          <a:ea typeface="ＭＳ Ｐゴシック" pitchFamily="-112" charset="-128"/>
          <a:cs typeface="Calibri" pitchFamily="34" charset="0"/>
        </a:defRPr>
      </a:lvl4pPr>
      <a:lvl5pPr marL="1201738" indent="-117475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200" kern="1200">
          <a:solidFill>
            <a:srgbClr val="404040"/>
          </a:solidFill>
          <a:latin typeface="Calibri" pitchFamily="34" charset="0"/>
          <a:ea typeface="ＭＳ Ｐゴシック" pitchFamily="-112" charset="-128"/>
          <a:cs typeface="Calibri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188101" tIns="94051" rIns="188101" bIns="9405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188101" tIns="94051" rIns="188101" bIns="9405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188101" tIns="94051" rIns="188101" bIns="94051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52405"/>
            <a:fld id="{91C88CF5-8BE6-4978-9789-2F4D30B8DFF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2405"/>
              <a:t>2/3/2016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188101" tIns="94051" rIns="188101" bIns="94051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5240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188101" tIns="94051" rIns="188101" bIns="94051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52405"/>
            <a:fld id="{CEFE84EF-BF23-45A7-97C0-9C632049C3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240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611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 spd="slow">
    <p:push dir="u"/>
  </p:transition>
  <p:txStyles>
    <p:titleStyle>
      <a:lvl1pPr algn="ctr" defTabSz="752405" rtl="0" eaLnBrk="1" latinLnBrk="0" hangingPunct="1">
        <a:spcBef>
          <a:spcPct val="0"/>
        </a:spcBef>
        <a:buNone/>
        <a:defRPr sz="3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2152" indent="-282152" algn="l" defTabSz="752405" rtl="0" eaLnBrk="1" latinLnBrk="0" hangingPunct="1">
        <a:spcBef>
          <a:spcPct val="20000"/>
        </a:spcBef>
        <a:buFont typeface="Arial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11329" indent="-235126" algn="l" defTabSz="752405" rtl="0" eaLnBrk="1" latinLnBrk="0" hangingPunct="1">
        <a:spcBef>
          <a:spcPct val="20000"/>
        </a:spcBef>
        <a:buFont typeface="Arial" pitchFamily="34" charset="0"/>
        <a:buChar char="–"/>
        <a:defRPr sz="2320" kern="1200">
          <a:solidFill>
            <a:schemeClr val="tx1"/>
          </a:solidFill>
          <a:latin typeface="+mn-lt"/>
          <a:ea typeface="+mn-ea"/>
          <a:cs typeface="+mn-cs"/>
        </a:defRPr>
      </a:lvl2pPr>
      <a:lvl3pPr marL="940506" indent="-188101" algn="l" defTabSz="752405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3pPr>
      <a:lvl4pPr marL="1316708" indent="-188101" algn="l" defTabSz="752405" rtl="0" eaLnBrk="1" latinLnBrk="0" hangingPunct="1">
        <a:spcBef>
          <a:spcPct val="20000"/>
        </a:spcBef>
        <a:buFont typeface="Arial" pitchFamily="34" charset="0"/>
        <a:buChar char="–"/>
        <a:defRPr sz="1640" kern="1200">
          <a:solidFill>
            <a:schemeClr val="tx1"/>
          </a:solidFill>
          <a:latin typeface="+mn-lt"/>
          <a:ea typeface="+mn-ea"/>
          <a:cs typeface="+mn-cs"/>
        </a:defRPr>
      </a:lvl4pPr>
      <a:lvl5pPr marL="1692911" indent="-188101" algn="l" defTabSz="752405" rtl="0" eaLnBrk="1" latinLnBrk="0" hangingPunct="1">
        <a:spcBef>
          <a:spcPct val="20000"/>
        </a:spcBef>
        <a:buFont typeface="Arial" pitchFamily="34" charset="0"/>
        <a:buChar char="»"/>
        <a:defRPr sz="1640" kern="1200">
          <a:solidFill>
            <a:schemeClr val="tx1"/>
          </a:solidFill>
          <a:latin typeface="+mn-lt"/>
          <a:ea typeface="+mn-ea"/>
          <a:cs typeface="+mn-cs"/>
        </a:defRPr>
      </a:lvl5pPr>
      <a:lvl6pPr marL="2069114" indent="-188101" algn="l" defTabSz="752405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6pPr>
      <a:lvl7pPr marL="2445316" indent="-188101" algn="l" defTabSz="752405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7pPr>
      <a:lvl8pPr marL="2821518" indent="-188101" algn="l" defTabSz="752405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8pPr>
      <a:lvl9pPr marL="3197721" indent="-188101" algn="l" defTabSz="752405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2405" rtl="0" eaLnBrk="1" latinLnBrk="0" hangingPunct="1">
        <a:defRPr sz="1480" kern="1200">
          <a:solidFill>
            <a:schemeClr val="tx1"/>
          </a:solidFill>
          <a:latin typeface="+mn-lt"/>
          <a:ea typeface="+mn-ea"/>
          <a:cs typeface="+mn-cs"/>
        </a:defRPr>
      </a:lvl1pPr>
      <a:lvl2pPr marL="376202" algn="l" defTabSz="752405" rtl="0" eaLnBrk="1" latinLnBrk="0" hangingPunct="1">
        <a:defRPr sz="1480" kern="1200">
          <a:solidFill>
            <a:schemeClr val="tx1"/>
          </a:solidFill>
          <a:latin typeface="+mn-lt"/>
          <a:ea typeface="+mn-ea"/>
          <a:cs typeface="+mn-cs"/>
        </a:defRPr>
      </a:lvl2pPr>
      <a:lvl3pPr marL="752405" algn="l" defTabSz="752405" rtl="0" eaLnBrk="1" latinLnBrk="0" hangingPunct="1">
        <a:defRPr sz="1480" kern="1200">
          <a:solidFill>
            <a:schemeClr val="tx1"/>
          </a:solidFill>
          <a:latin typeface="+mn-lt"/>
          <a:ea typeface="+mn-ea"/>
          <a:cs typeface="+mn-cs"/>
        </a:defRPr>
      </a:lvl3pPr>
      <a:lvl4pPr marL="1128607" algn="l" defTabSz="752405" rtl="0" eaLnBrk="1" latinLnBrk="0" hangingPunct="1">
        <a:defRPr sz="1480" kern="1200">
          <a:solidFill>
            <a:schemeClr val="tx1"/>
          </a:solidFill>
          <a:latin typeface="+mn-lt"/>
          <a:ea typeface="+mn-ea"/>
          <a:cs typeface="+mn-cs"/>
        </a:defRPr>
      </a:lvl4pPr>
      <a:lvl5pPr marL="1504810" algn="l" defTabSz="752405" rtl="0" eaLnBrk="1" latinLnBrk="0" hangingPunct="1">
        <a:defRPr sz="1480" kern="1200">
          <a:solidFill>
            <a:schemeClr val="tx1"/>
          </a:solidFill>
          <a:latin typeface="+mn-lt"/>
          <a:ea typeface="+mn-ea"/>
          <a:cs typeface="+mn-cs"/>
        </a:defRPr>
      </a:lvl5pPr>
      <a:lvl6pPr marL="1881012" algn="l" defTabSz="752405" rtl="0" eaLnBrk="1" latinLnBrk="0" hangingPunct="1">
        <a:defRPr sz="1480" kern="1200">
          <a:solidFill>
            <a:schemeClr val="tx1"/>
          </a:solidFill>
          <a:latin typeface="+mn-lt"/>
          <a:ea typeface="+mn-ea"/>
          <a:cs typeface="+mn-cs"/>
        </a:defRPr>
      </a:lvl6pPr>
      <a:lvl7pPr marL="2257215" algn="l" defTabSz="752405" rtl="0" eaLnBrk="1" latinLnBrk="0" hangingPunct="1">
        <a:defRPr sz="1480" kern="1200">
          <a:solidFill>
            <a:schemeClr val="tx1"/>
          </a:solidFill>
          <a:latin typeface="+mn-lt"/>
          <a:ea typeface="+mn-ea"/>
          <a:cs typeface="+mn-cs"/>
        </a:defRPr>
      </a:lvl7pPr>
      <a:lvl8pPr marL="2633417" algn="l" defTabSz="752405" rtl="0" eaLnBrk="1" latinLnBrk="0" hangingPunct="1">
        <a:defRPr sz="1480" kern="1200">
          <a:solidFill>
            <a:schemeClr val="tx1"/>
          </a:solidFill>
          <a:latin typeface="+mn-lt"/>
          <a:ea typeface="+mn-ea"/>
          <a:cs typeface="+mn-cs"/>
        </a:defRPr>
      </a:lvl8pPr>
      <a:lvl9pPr marL="3009620" algn="l" defTabSz="752405" rtl="0" eaLnBrk="1" latinLnBrk="0" hangingPunct="1">
        <a:defRPr sz="1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slide" Target="slide14.xml"/><Relationship Id="rId4" Type="http://schemas.openxmlformats.org/officeDocument/2006/relationships/slide" Target="slide12.xml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0" y="1139631"/>
            <a:ext cx="9144000" cy="1838993"/>
          </a:xfrm>
          <a:prstGeom prst="rect">
            <a:avLst/>
          </a:prstGeom>
          <a:noFill/>
          <a:ln w="12700">
            <a:miter lim="800000"/>
            <a:headEnd/>
            <a:tailE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457200">
              <a:defRPr sz="3200" b="1">
                <a:solidFill>
                  <a:srgbClr val="0068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defTabSz="457200">
              <a:defRPr sz="2800">
                <a:solidFill>
                  <a:srgbClr val="006899"/>
                </a:solidFill>
                <a:latin typeface="Arial Bold"/>
                <a:ea typeface="Arial Bold"/>
                <a:cs typeface="Arial Bold"/>
                <a:sym typeface="Arial Bold"/>
              </a:defRPr>
            </a:lvl2pPr>
            <a:lvl3pPr defTabSz="457200">
              <a:defRPr sz="2800">
                <a:solidFill>
                  <a:srgbClr val="006899"/>
                </a:solidFill>
                <a:latin typeface="Arial Bold"/>
                <a:ea typeface="Arial Bold"/>
                <a:cs typeface="Arial Bold"/>
                <a:sym typeface="Arial Bold"/>
              </a:defRPr>
            </a:lvl3pPr>
            <a:lvl4pPr defTabSz="457200">
              <a:defRPr sz="2800">
                <a:solidFill>
                  <a:srgbClr val="006899"/>
                </a:solidFill>
                <a:latin typeface="Arial Bold"/>
                <a:ea typeface="Arial Bold"/>
                <a:cs typeface="Arial Bold"/>
                <a:sym typeface="Arial Bold"/>
              </a:defRPr>
            </a:lvl4pPr>
            <a:lvl5pPr defTabSz="457200">
              <a:defRPr sz="2800">
                <a:solidFill>
                  <a:srgbClr val="006899"/>
                </a:solidFill>
                <a:latin typeface="Arial Bold"/>
                <a:ea typeface="Arial Bold"/>
                <a:cs typeface="Arial Bold"/>
                <a:sym typeface="Arial Bold"/>
              </a:defRPr>
            </a:lvl5pPr>
            <a:lvl6pPr indent="457200" defTabSz="457200">
              <a:defRPr sz="2800">
                <a:solidFill>
                  <a:srgbClr val="006899"/>
                </a:solidFill>
                <a:latin typeface="Arial Bold"/>
                <a:ea typeface="Arial Bold"/>
                <a:cs typeface="Arial Bold"/>
                <a:sym typeface="Arial Bold"/>
              </a:defRPr>
            </a:lvl6pPr>
            <a:lvl7pPr indent="914400" defTabSz="457200">
              <a:defRPr sz="2800">
                <a:solidFill>
                  <a:srgbClr val="006899"/>
                </a:solidFill>
                <a:latin typeface="Arial Bold"/>
                <a:ea typeface="Arial Bold"/>
                <a:cs typeface="Arial Bold"/>
                <a:sym typeface="Arial Bold"/>
              </a:defRPr>
            </a:lvl7pPr>
            <a:lvl8pPr indent="1371600" defTabSz="457200">
              <a:defRPr sz="2800">
                <a:solidFill>
                  <a:srgbClr val="006899"/>
                </a:solidFill>
                <a:latin typeface="Arial Bold"/>
                <a:ea typeface="Arial Bold"/>
                <a:cs typeface="Arial Bold"/>
                <a:sym typeface="Arial Bold"/>
              </a:defRPr>
            </a:lvl8pPr>
            <a:lvl9pPr indent="1828800" defTabSz="457200">
              <a:defRPr sz="2800">
                <a:solidFill>
                  <a:srgbClr val="006899"/>
                </a:solidFill>
                <a:latin typeface="Arial Bold"/>
                <a:ea typeface="Arial Bold"/>
                <a:cs typeface="Arial Bold"/>
                <a:sym typeface="Arial Bold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u="sng" dirty="0" smtClean="0"/>
              <a:t>Project - HealthMon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/>
              <a:t>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400800" y="3562350"/>
            <a:ext cx="0" cy="1219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477000" y="386417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Priti Rahalkar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3214">
            <a:off x="-191651" y="2075322"/>
            <a:ext cx="2595167" cy="297405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 rot="20745607">
            <a:off x="744693" y="2474050"/>
            <a:ext cx="1416610" cy="1383934"/>
            <a:chOff x="12496800" y="2128937"/>
            <a:chExt cx="8282354" cy="8282354"/>
          </a:xfrm>
          <a:solidFill>
            <a:srgbClr val="0070C0"/>
          </a:solidFill>
        </p:grpSpPr>
        <p:sp>
          <p:nvSpPr>
            <p:cNvPr id="8" name="Rounded Rectangle 7"/>
            <p:cNvSpPr/>
            <p:nvPr/>
          </p:nvSpPr>
          <p:spPr>
            <a:xfrm>
              <a:off x="14809177" y="2128937"/>
              <a:ext cx="3657600" cy="8282354"/>
            </a:xfrm>
            <a:prstGeom prst="roundRect">
              <a:avLst>
                <a:gd name="adj" fmla="val 108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2405"/>
              <a:endParaRPr lang="en-US" sz="1480">
                <a:solidFill>
                  <a:prstClr val="white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rot="5400000">
              <a:off x="14809177" y="2183423"/>
              <a:ext cx="3657600" cy="8282354"/>
            </a:xfrm>
            <a:prstGeom prst="roundRect">
              <a:avLst>
                <a:gd name="adj" fmla="val 108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52405"/>
              <a:endParaRPr lang="en-US" sz="148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7250">
            <a:off x="1092418" y="2813162"/>
            <a:ext cx="721162" cy="7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1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415290"/>
            <a:ext cx="6644640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567444"/>
            <a:ext cx="23164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ASHA </a:t>
            </a:r>
            <a:r>
              <a:rPr lang="en-US" sz="1440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views </a:t>
            </a: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Reports/Registers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6482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ASHA Console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905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ASHA Dashboard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514350"/>
            <a:ext cx="3003699" cy="46291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73865" y="1089720"/>
            <a:ext cx="2993064" cy="3754874"/>
          </a:xfrm>
          <a:prstGeom prst="rect">
            <a:avLst/>
          </a:prstGeom>
          <a:gradFill>
            <a:gsLst>
              <a:gs pos="4000">
                <a:schemeClr val="bg1">
                  <a:lumMod val="95000"/>
                </a:schemeClr>
              </a:gs>
              <a:gs pos="0">
                <a:srgbClr val="0070C0"/>
              </a:gs>
              <a:gs pos="100000">
                <a:schemeClr val="accent6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endParaRPr lang="en-US" sz="14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Patient </a:t>
            </a:r>
            <a:r>
              <a:rPr lang="en-US" sz="1400" dirty="0">
                <a:latin typeface="Andalus" panose="02020603050405020304" pitchFamily="18" charset="-78"/>
                <a:cs typeface="Andalus" panose="02020603050405020304" pitchFamily="18" charset="-78"/>
              </a:rPr>
              <a:t>Survey (Identification)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Andalus" panose="02020603050405020304" pitchFamily="18" charset="-78"/>
                <a:cs typeface="Andalus" panose="02020603050405020304" pitchFamily="18" charset="-78"/>
              </a:rPr>
              <a:t>Health Assessment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Andalus" panose="02020603050405020304" pitchFamily="18" charset="-78"/>
                <a:cs typeface="Andalus" panose="02020603050405020304" pitchFamily="18" charset="-78"/>
              </a:rPr>
              <a:t>Patient Education/Counselling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Andalus" panose="02020603050405020304" pitchFamily="18" charset="-78"/>
                <a:cs typeface="Andalus" panose="02020603050405020304" pitchFamily="18" charset="-78"/>
              </a:rPr>
              <a:t>Data Recording (Demographics, Vital, Vitamin supply , Inventory , Medication Refill ,Education needs..)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Andalus" panose="02020603050405020304" pitchFamily="18" charset="-78"/>
                <a:cs typeface="Andalus" panose="02020603050405020304" pitchFamily="18" charset="-78"/>
              </a:rPr>
              <a:t>Registration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Andalus" panose="02020603050405020304" pitchFamily="18" charset="-78"/>
                <a:cs typeface="Andalus" panose="02020603050405020304" pitchFamily="18" charset="-78"/>
              </a:rPr>
              <a:t>Health Status Tracking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Andalus" panose="02020603050405020304" pitchFamily="18" charset="-78"/>
                <a:cs typeface="Andalus" panose="02020603050405020304" pitchFamily="18" charset="-78"/>
              </a:rPr>
              <a:t>Collaboration(Phone , SMS, Chat, Video Conferencing)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Andalus" panose="02020603050405020304" pitchFamily="18" charset="-78"/>
                <a:cs typeface="Andalus" panose="02020603050405020304" pitchFamily="18" charset="-78"/>
              </a:rPr>
              <a:t>Patient Satisfaction Survey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Andalus" panose="02020603050405020304" pitchFamily="18" charset="-78"/>
                <a:cs typeface="Andalus" panose="02020603050405020304" pitchFamily="18" charset="-78"/>
              </a:rPr>
              <a:t>Self Training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52600" y="716014"/>
            <a:ext cx="300369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ASHA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Dashboard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5800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157932" y="1291590"/>
            <a:ext cx="649224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600">
                <a:solidFill>
                  <a:schemeClr val="bg1">
                    <a:lumMod val="50000"/>
                  </a:schemeClr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 defTabSz="752405"/>
            <a:r>
              <a:rPr lang="en-US" sz="2640" dirty="0">
                <a:solidFill>
                  <a:prstClr val="white">
                    <a:lumMod val="50000"/>
                  </a:prstClr>
                </a:solidFill>
              </a:rPr>
              <a:t>AWW – </a:t>
            </a:r>
            <a:r>
              <a:rPr lang="en-US" sz="2640" dirty="0" err="1">
                <a:solidFill>
                  <a:prstClr val="white">
                    <a:lumMod val="50000"/>
                  </a:prstClr>
                </a:solidFill>
              </a:rPr>
              <a:t>AnganWadi</a:t>
            </a:r>
            <a:r>
              <a:rPr lang="en-US" sz="2640" dirty="0">
                <a:solidFill>
                  <a:prstClr val="white">
                    <a:lumMod val="50000"/>
                  </a:prstClr>
                </a:solidFill>
              </a:rPr>
              <a:t> Worker</a:t>
            </a:r>
          </a:p>
          <a:p>
            <a:pPr defTabSz="752405"/>
            <a:endParaRPr lang="en-US" sz="264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04"/>
          <a:stretch/>
        </p:blipFill>
        <p:spPr>
          <a:xfrm>
            <a:off x="0" y="-12882"/>
            <a:ext cx="9144000" cy="6997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6720" y="1022067"/>
            <a:ext cx="1615440" cy="1603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1022067"/>
            <a:ext cx="1615440" cy="157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64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96363"/>
          </a:xfr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prstClr val="white"/>
                </a:solidFill>
                <a:latin typeface="+mn-lt"/>
                <a:ea typeface="+mn-ea"/>
                <a:cs typeface="+mn-cs"/>
              </a:rPr>
              <a:t>AWW (Anganwadi Worker) -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24" y="496363"/>
            <a:ext cx="9126876" cy="4647137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/>
            <a:r>
              <a:rPr lang="en-US" sz="1480" dirty="0">
                <a:solidFill>
                  <a:schemeClr val="tx1"/>
                </a:solidFill>
              </a:rPr>
              <a:t>Arranging &amp; Providing Supplementary Nutrition to children from 0-6 yrs.</a:t>
            </a:r>
          </a:p>
          <a:p>
            <a:pPr marL="722701" lvl="2" indent="-171450" defTabSz="914400"/>
            <a:r>
              <a:rPr lang="en-US" sz="1140" dirty="0">
                <a:solidFill>
                  <a:schemeClr val="tx1"/>
                </a:solidFill>
              </a:rPr>
              <a:t>Supplementary feeding, Vitamin A ,Vitamin D,  </a:t>
            </a:r>
          </a:p>
          <a:p>
            <a:pPr marL="722701" lvl="2" indent="-171450" defTabSz="914400"/>
            <a:r>
              <a:rPr lang="en-US" sz="1140" dirty="0">
                <a:solidFill>
                  <a:schemeClr val="tx1"/>
                </a:solidFill>
              </a:rPr>
              <a:t>Provides Immediate services for diarrhea, cholera, fever</a:t>
            </a:r>
          </a:p>
          <a:p>
            <a:pPr marL="722701" lvl="2" indent="-171450" defTabSz="914400"/>
            <a:r>
              <a:rPr lang="en-US" sz="1140" dirty="0">
                <a:solidFill>
                  <a:schemeClr val="tx1"/>
                </a:solidFill>
              </a:rPr>
              <a:t>Conducting Home visits &amp; providing cooked food, food grains </a:t>
            </a:r>
          </a:p>
          <a:p>
            <a:pPr marL="0"/>
            <a:r>
              <a:rPr lang="en-US" sz="1480" dirty="0">
                <a:solidFill>
                  <a:schemeClr val="tx1"/>
                </a:solidFill>
              </a:rPr>
              <a:t>Providing Non formal preschool education </a:t>
            </a:r>
          </a:p>
          <a:p>
            <a:pPr marL="0"/>
            <a:r>
              <a:rPr lang="en-US" sz="1480" dirty="0">
                <a:solidFill>
                  <a:schemeClr val="tx1"/>
                </a:solidFill>
              </a:rPr>
              <a:t>Patient / Child Registration</a:t>
            </a:r>
          </a:p>
          <a:p>
            <a:pPr marL="0"/>
            <a:r>
              <a:rPr lang="en-US" sz="1480" dirty="0">
                <a:solidFill>
                  <a:schemeClr val="tx1"/>
                </a:solidFill>
              </a:rPr>
              <a:t>Records data for Child demographics, vitals, symptoms, growth (height ,weight),temperature</a:t>
            </a:r>
          </a:p>
          <a:p>
            <a:pPr marL="0"/>
            <a:r>
              <a:rPr lang="en-US" sz="1480" dirty="0">
                <a:solidFill>
                  <a:schemeClr val="tx1"/>
                </a:solidFill>
              </a:rPr>
              <a:t>Immunization - tetanus, tuberculosis, measles etc.</a:t>
            </a:r>
          </a:p>
          <a:p>
            <a:pPr marL="0"/>
            <a:r>
              <a:rPr lang="en-US" sz="1480" dirty="0">
                <a:solidFill>
                  <a:schemeClr val="tx1"/>
                </a:solidFill>
              </a:rPr>
              <a:t>Organizing Health Check-up camp with PCH </a:t>
            </a:r>
          </a:p>
          <a:p>
            <a:pPr marL="0"/>
            <a:r>
              <a:rPr lang="en-US" sz="1480" dirty="0">
                <a:solidFill>
                  <a:schemeClr val="tx1"/>
                </a:solidFill>
              </a:rPr>
              <a:t>Referring malnourished child to the PHC</a:t>
            </a:r>
          </a:p>
          <a:p>
            <a:pPr marL="0"/>
            <a:r>
              <a:rPr lang="en-US" sz="1480" dirty="0">
                <a:solidFill>
                  <a:prstClr val="black"/>
                </a:solidFill>
              </a:rPr>
              <a:t>Providing Nutrition &amp; Health education - Personal hygiene..</a:t>
            </a:r>
          </a:p>
          <a:p>
            <a:pPr marL="0"/>
            <a:r>
              <a:rPr lang="en-US" sz="1480" dirty="0">
                <a:solidFill>
                  <a:prstClr val="black"/>
                </a:solidFill>
              </a:rPr>
              <a:t>Attending monthly meetings held ASHA &amp; ANM</a:t>
            </a:r>
          </a:p>
          <a:p>
            <a:pPr marL="0"/>
            <a:r>
              <a:rPr lang="en-US" sz="1480" dirty="0">
                <a:solidFill>
                  <a:prstClr val="black"/>
                </a:solidFill>
              </a:rPr>
              <a:t>Maintaining Child record Card and tracking growth</a:t>
            </a:r>
          </a:p>
          <a:p>
            <a:pPr marL="0"/>
            <a:r>
              <a:rPr lang="en-US" sz="1480" dirty="0">
                <a:solidFill>
                  <a:prstClr val="black"/>
                </a:solidFill>
              </a:rPr>
              <a:t>Maintaining records of Infections or diseases ,Birth &amp; death Register ,Immunization, malnourished child Dropout or left out beneficiaries</a:t>
            </a:r>
          </a:p>
          <a:p>
            <a:pPr marL="0"/>
            <a:endParaRPr lang="en-US" sz="1480" dirty="0">
              <a:solidFill>
                <a:prstClr val="black"/>
              </a:solidFill>
            </a:endParaRPr>
          </a:p>
          <a:p>
            <a:pPr marL="0"/>
            <a:endParaRPr lang="en-US" sz="148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6761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"/>
            <a:ext cx="6644640" cy="512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68094"/>
            <a:ext cx="2499360" cy="51206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56070" y="773430"/>
            <a:ext cx="2396490" cy="3455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AWW records, views the activities related to 0 to 6yrs </a:t>
            </a:r>
            <a:r>
              <a:rPr lang="en-US" sz="1440" dirty="0" smtClean="0">
                <a:solidFill>
                  <a:prstClr val="black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Children</a:t>
            </a:r>
          </a:p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endParaRPr lang="en-US" sz="1440" dirty="0">
              <a:solidFill>
                <a:prstClr val="black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440" dirty="0">
                <a:solidFill>
                  <a:prstClr val="black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AWW </a:t>
            </a:r>
            <a:r>
              <a:rPr lang="en-US" sz="1440" dirty="0" smtClean="0">
                <a:solidFill>
                  <a:prstClr val="black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App/Modules </a:t>
            </a:r>
            <a:r>
              <a:rPr lang="en-US" sz="1440" dirty="0">
                <a:solidFill>
                  <a:prstClr val="black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050" dirty="0"/>
              <a:t>Health Assessment App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050" dirty="0"/>
              <a:t>Registration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050" dirty="0"/>
              <a:t>Patient </a:t>
            </a:r>
            <a:r>
              <a:rPr lang="en-US" sz="1050" dirty="0" smtClean="0"/>
              <a:t>education/Counselling</a:t>
            </a:r>
            <a:endParaRPr lang="en-US" sz="105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050" dirty="0"/>
              <a:t>Data Recording (Vitals, Immunization, Diet, Supplementary Nutrition, Weight..)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050" dirty="0"/>
              <a:t>Health Status Tracking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050" dirty="0"/>
              <a:t>Collaboration(Phone , SMS, Chat, Video Conferencing)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050" dirty="0"/>
              <a:t>Self Training </a:t>
            </a:r>
          </a:p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endParaRPr lang="en-US" sz="1440" dirty="0">
              <a:solidFill>
                <a:prstClr val="black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AWW Console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AWW Console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962322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Conduct Survey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59380" y="941286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Health Assessment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9975" y="2272688"/>
            <a:ext cx="1859280" cy="7811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Capture Vitals/ Anthropometric data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27559" y="2244195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Educate/Counsel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09160" y="2223590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SMS/Chats/Emails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09160" y="941286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Registration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1405" y="3416172"/>
            <a:ext cx="183642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Dashboard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27559" y="3449079"/>
            <a:ext cx="1706880" cy="7483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 smtClean="0">
                <a:solidFill>
                  <a:prstClr val="white"/>
                </a:solidFill>
              </a:rPr>
              <a:t>Feedback </a:t>
            </a:r>
            <a:endParaRPr lang="en-US" sz="144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892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415290"/>
            <a:ext cx="6644640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AWW maintains and views Reports/Registers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AWW Console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AWW Dashboard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" y="758226"/>
            <a:ext cx="6156960" cy="396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Details of Beneficiaries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Log of Health Survey 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Child Growth Record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Log of Vitals, health data captured and treatment given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Immunization details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Details of Health Check up Camps conducted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Inventory record – Medications, instruments, disposables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Log of training needs &amp; training provided to beneficiaries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Log of trainings attended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Log of referral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Birth register 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Child death register 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T.B Register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Children diseases register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Expenditure Register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Vitamin A,D .. register</a:t>
            </a:r>
          </a:p>
          <a:p>
            <a:pPr defTabSz="752405"/>
            <a:endParaRPr lang="en-US" sz="148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101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415290"/>
            <a:ext cx="6644640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AWW </a:t>
            </a:r>
            <a:r>
              <a:rPr lang="en-US" sz="1440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views Reports</a:t>
            </a:r>
            <a:endParaRPr lang="en-US" sz="144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AWW Console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AWW </a:t>
            </a:r>
            <a:r>
              <a:rPr lang="en-US" sz="1600" dirty="0" smtClean="0">
                <a:solidFill>
                  <a:prstClr val="white"/>
                </a:solidFill>
              </a:rPr>
              <a:t> Console</a:t>
            </a:r>
            <a:endParaRPr lang="en-US" sz="1600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635224"/>
            <a:ext cx="2893219" cy="446204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81200" y="825107"/>
            <a:ext cx="284243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AWW Console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81199" y="1194439"/>
            <a:ext cx="2893219" cy="3462486"/>
          </a:xfrm>
          <a:prstGeom prst="rect">
            <a:avLst/>
          </a:prstGeom>
          <a:gradFill>
            <a:gsLst>
              <a:gs pos="4000">
                <a:schemeClr val="bg1">
                  <a:lumMod val="95000"/>
                </a:schemeClr>
              </a:gs>
              <a:gs pos="0">
                <a:srgbClr val="0070C0"/>
              </a:gs>
              <a:gs pos="100000">
                <a:schemeClr val="accent6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0" tIns="0" rIns="0" bIns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endParaRPr lang="en-US" sz="15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Health </a:t>
            </a:r>
            <a:r>
              <a:rPr lang="en-US" sz="1500" dirty="0">
                <a:latin typeface="Andalus" panose="02020603050405020304" pitchFamily="18" charset="-78"/>
                <a:cs typeface="Andalus" panose="02020603050405020304" pitchFamily="18" charset="-78"/>
              </a:rPr>
              <a:t>Assessment App </a:t>
            </a:r>
            <a:endParaRPr lang="en-US" sz="15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Registration </a:t>
            </a:r>
            <a:endParaRPr lang="en-US" sz="1500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>
                <a:latin typeface="Andalus" panose="02020603050405020304" pitchFamily="18" charset="-78"/>
                <a:cs typeface="Andalus" panose="02020603050405020304" pitchFamily="18" charset="-78"/>
              </a:rPr>
              <a:t>Patient Education/Counselling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sz="15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Data </a:t>
            </a:r>
            <a:r>
              <a:rPr lang="en-US" sz="1500" dirty="0">
                <a:latin typeface="Andalus" panose="02020603050405020304" pitchFamily="18" charset="-78"/>
                <a:cs typeface="Andalus" panose="02020603050405020304" pitchFamily="18" charset="-78"/>
              </a:rPr>
              <a:t>Recording (Vitals, Immunization, Diet, Supplementary Nutrition, Weight..)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sz="15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Health </a:t>
            </a:r>
            <a:r>
              <a:rPr lang="en-US" sz="1500" dirty="0">
                <a:latin typeface="Andalus" panose="02020603050405020304" pitchFamily="18" charset="-78"/>
                <a:cs typeface="Andalus" panose="02020603050405020304" pitchFamily="18" charset="-78"/>
              </a:rPr>
              <a:t>Status Tracking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>
                <a:latin typeface="Andalus" panose="02020603050405020304" pitchFamily="18" charset="-78"/>
                <a:cs typeface="Andalus" panose="02020603050405020304" pitchFamily="18" charset="-78"/>
              </a:rPr>
              <a:t>Collaboration(Phone , SMS, Chat, Video Conferencing</a:t>
            </a:r>
            <a:r>
              <a:rPr lang="en-US" sz="15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)</a:t>
            </a:r>
            <a:endParaRPr lang="en-US" sz="1500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500" dirty="0">
                <a:latin typeface="Andalus" panose="02020603050405020304" pitchFamily="18" charset="-78"/>
                <a:cs typeface="Andalus" panose="02020603050405020304" pitchFamily="18" charset="-78"/>
              </a:rPr>
              <a:t>Self </a:t>
            </a:r>
            <a:r>
              <a:rPr lang="en-US" sz="15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Training </a:t>
            </a:r>
            <a:endParaRPr lang="en-US" sz="15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36077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415290"/>
            <a:ext cx="6644640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AWW views Dashboard 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AWW Console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AWW Dashboard - Child Growth Chart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902970"/>
            <a:ext cx="5760720" cy="356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82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157932" y="1291590"/>
            <a:ext cx="649224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52405"/>
            <a:r>
              <a:rPr lang="en-US" sz="2640" dirty="0">
                <a:solidFill>
                  <a:prstClr val="white">
                    <a:lumMod val="50000"/>
                  </a:prst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ANM – Auxiliary Nurse Midwifery</a:t>
            </a:r>
          </a:p>
          <a:p>
            <a:pPr defTabSz="752405"/>
            <a:endParaRPr lang="en-US" sz="2400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04"/>
          <a:stretch/>
        </p:blipFill>
        <p:spPr>
          <a:xfrm>
            <a:off x="0" y="-12882"/>
            <a:ext cx="9144000" cy="6997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6720" y="1022067"/>
            <a:ext cx="1615440" cy="1603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rot="10800000" flipV="1">
            <a:off x="426720" y="1022067"/>
            <a:ext cx="1615440" cy="1603691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427759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55" y="-20762"/>
            <a:ext cx="9129445" cy="555113"/>
          </a:xfr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prstClr val="white"/>
                </a:solidFill>
                <a:latin typeface="+mn-lt"/>
                <a:ea typeface="+mn-ea"/>
                <a:cs typeface="+mn-cs"/>
              </a:rPr>
              <a:t>ANM (Auxiliary Nurse Midwifery) -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55" y="534351"/>
            <a:ext cx="9129445" cy="4609149"/>
          </a:xfr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marL="0"/>
            <a:r>
              <a:rPr lang="en-US" sz="1480" dirty="0">
                <a:solidFill>
                  <a:prstClr val="black"/>
                </a:solidFill>
              </a:rPr>
              <a:t>Patient Registration</a:t>
            </a:r>
          </a:p>
          <a:p>
            <a:pPr marL="0"/>
            <a:r>
              <a:rPr lang="en-US" sz="1480" dirty="0">
                <a:solidFill>
                  <a:prstClr val="black"/>
                </a:solidFill>
              </a:rPr>
              <a:t>Patient Education on Care Plan</a:t>
            </a:r>
          </a:p>
          <a:p>
            <a:pPr marL="0"/>
            <a:r>
              <a:rPr lang="en-US" sz="1480" dirty="0">
                <a:solidFill>
                  <a:prstClr val="black"/>
                </a:solidFill>
              </a:rPr>
              <a:t>Patient Screening</a:t>
            </a:r>
          </a:p>
          <a:p>
            <a:pPr marL="0"/>
            <a:r>
              <a:rPr lang="en-US" sz="1480" dirty="0">
                <a:solidFill>
                  <a:prstClr val="black"/>
                </a:solidFill>
              </a:rPr>
              <a:t>Data Recording / Maintenance (Demographics, Vitals, Immunization..)</a:t>
            </a:r>
          </a:p>
          <a:p>
            <a:pPr marL="0"/>
            <a:r>
              <a:rPr lang="en-US" sz="1480" dirty="0">
                <a:solidFill>
                  <a:prstClr val="black"/>
                </a:solidFill>
              </a:rPr>
              <a:t>Organizing Immunization camps. Providing immunization - TT, Tuberculosis, poliomyelitis, </a:t>
            </a:r>
            <a:r>
              <a:rPr lang="en-US" sz="1480" dirty="0" smtClean="0">
                <a:solidFill>
                  <a:prstClr val="black"/>
                </a:solidFill>
              </a:rPr>
              <a:t>diphtheria etc..</a:t>
            </a:r>
          </a:p>
          <a:p>
            <a:pPr marL="0"/>
            <a:r>
              <a:rPr lang="en-US" sz="1480" dirty="0" smtClean="0">
                <a:solidFill>
                  <a:prstClr val="black"/>
                </a:solidFill>
              </a:rPr>
              <a:t>Tracking Patient Health Status </a:t>
            </a:r>
          </a:p>
          <a:p>
            <a:pPr marL="0"/>
            <a:r>
              <a:rPr lang="en-US" sz="1480" dirty="0" smtClean="0">
                <a:solidFill>
                  <a:prstClr val="black"/>
                </a:solidFill>
              </a:rPr>
              <a:t>Patient </a:t>
            </a:r>
            <a:r>
              <a:rPr lang="en-US" sz="1480" dirty="0">
                <a:solidFill>
                  <a:prstClr val="black"/>
                </a:solidFill>
              </a:rPr>
              <a:t>Referral</a:t>
            </a:r>
          </a:p>
          <a:p>
            <a:pPr marL="0"/>
            <a:r>
              <a:rPr lang="en-US" sz="1480" dirty="0">
                <a:solidFill>
                  <a:prstClr val="black"/>
                </a:solidFill>
              </a:rPr>
              <a:t>Organizing meetings with Care team</a:t>
            </a:r>
          </a:p>
          <a:p>
            <a:pPr marL="0"/>
            <a:r>
              <a:rPr lang="en-US" sz="1480" dirty="0">
                <a:solidFill>
                  <a:prstClr val="black"/>
                </a:solidFill>
              </a:rPr>
              <a:t>Organizing Nutrition day, Heath check up camps </a:t>
            </a:r>
          </a:p>
          <a:p>
            <a:pPr marL="0"/>
            <a:r>
              <a:rPr lang="en-US" sz="1480" dirty="0">
                <a:solidFill>
                  <a:prstClr val="black"/>
                </a:solidFill>
              </a:rPr>
              <a:t>Conducting trainings for ASHA, AWW workers and supporting them for availing services needed</a:t>
            </a:r>
          </a:p>
          <a:p>
            <a:pPr marL="0"/>
            <a:r>
              <a:rPr lang="en-US" sz="1480" dirty="0">
                <a:solidFill>
                  <a:prstClr val="black"/>
                </a:solidFill>
              </a:rPr>
              <a:t>Maintaining Patient Health Records and Reports</a:t>
            </a:r>
          </a:p>
          <a:p>
            <a:pPr marL="0"/>
            <a:r>
              <a:rPr lang="en-US" sz="1480" dirty="0">
                <a:solidFill>
                  <a:prstClr val="black"/>
                </a:solidFill>
              </a:rPr>
              <a:t>Maintaining Records of High Risk Pregnancy, </a:t>
            </a:r>
            <a:r>
              <a:rPr lang="en-US" sz="1480" dirty="0" smtClean="0">
                <a:solidFill>
                  <a:prstClr val="black"/>
                </a:solidFill>
              </a:rPr>
              <a:t>Dropout/left </a:t>
            </a:r>
            <a:r>
              <a:rPr lang="en-US" sz="1480" dirty="0">
                <a:solidFill>
                  <a:prstClr val="black"/>
                </a:solidFill>
              </a:rPr>
              <a:t>out beneficiaries , Immunization, Health Check </a:t>
            </a:r>
            <a:r>
              <a:rPr lang="en-US" sz="1480" dirty="0" smtClean="0">
                <a:solidFill>
                  <a:prstClr val="black"/>
                </a:solidFill>
              </a:rPr>
              <a:t>ups, </a:t>
            </a:r>
            <a:r>
              <a:rPr lang="en-US" sz="1480" dirty="0">
                <a:solidFill>
                  <a:prstClr val="black"/>
                </a:solidFill>
              </a:rPr>
              <a:t>Anemia trends </a:t>
            </a:r>
          </a:p>
          <a:p>
            <a:pPr marL="0"/>
            <a:endParaRPr lang="en-US" sz="1480" dirty="0">
              <a:solidFill>
                <a:prstClr val="black"/>
              </a:solidFill>
            </a:endParaRPr>
          </a:p>
          <a:p>
            <a:pPr marL="0"/>
            <a:endParaRPr lang="en-US" sz="1480" dirty="0">
              <a:solidFill>
                <a:prstClr val="black"/>
              </a:solidFill>
            </a:endParaRPr>
          </a:p>
          <a:p>
            <a:pPr marL="0"/>
            <a:endParaRPr lang="en-US" sz="1480" dirty="0">
              <a:solidFill>
                <a:prstClr val="black"/>
              </a:solidFill>
            </a:endParaRPr>
          </a:p>
          <a:p>
            <a:pPr marL="0"/>
            <a:endParaRPr lang="en-US" sz="1480" dirty="0">
              <a:solidFill>
                <a:prstClr val="black"/>
              </a:solidFill>
            </a:endParaRPr>
          </a:p>
          <a:p>
            <a:pPr marL="0"/>
            <a:endParaRPr lang="en-US" sz="148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264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"/>
            <a:ext cx="6644640" cy="512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3475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ANM records, views the activities of </a:t>
            </a:r>
            <a:r>
              <a:rPr lang="en-US" sz="1440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Patient</a:t>
            </a:r>
          </a:p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endParaRPr lang="en-US" sz="144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q"/>
            </a:pPr>
            <a:r>
              <a:rPr lang="en-US" sz="1400" dirty="0" smtClean="0"/>
              <a:t>ANM </a:t>
            </a:r>
            <a:r>
              <a:rPr lang="en-US" sz="1400" dirty="0" err="1" smtClean="0"/>
              <a:t>Modues</a:t>
            </a:r>
            <a:r>
              <a:rPr lang="en-US" sz="1400" dirty="0" smtClean="0"/>
              <a:t>/Apps  </a:t>
            </a:r>
            <a:r>
              <a:rPr lang="en-US" sz="1400" dirty="0"/>
              <a:t>: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Health Assessment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Registration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Data Recording (Vitals, Symptoms, Immunization..)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Investigations – Use of Medical devices integrated with App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Care Plan Creation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Referral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Health Status Tracking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Collaboration(Phone , SMS, Chat, Video Conferencing)</a:t>
            </a:r>
          </a:p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endParaRPr lang="en-US" sz="144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ANM Console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ANM Console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6720" y="929580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Health Assessment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23824" y="975656"/>
            <a:ext cx="1845945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Investigations/Immunizations /Vitals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6720" y="2166926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Educate/Counsel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26280" y="2127861"/>
            <a:ext cx="1776412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SMS/Chats/Emails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42072" y="954796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Registration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6720" y="3195520"/>
            <a:ext cx="183642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Dashboard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525880" y="2115028"/>
            <a:ext cx="1739265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Referrals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87375" y="3207975"/>
            <a:ext cx="1706880" cy="7483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 smtClean="0">
                <a:solidFill>
                  <a:prstClr val="white"/>
                </a:solidFill>
              </a:rPr>
              <a:t>Feedback </a:t>
            </a:r>
            <a:endParaRPr lang="en-US" sz="144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515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17446"/>
            <a:ext cx="9377600" cy="5120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13" y="1805"/>
            <a:ext cx="5837988" cy="50745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32" y="529590"/>
            <a:ext cx="3531748" cy="4370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430" y="514650"/>
            <a:ext cx="3323569" cy="541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752405">
              <a:buFontTx/>
              <a:buAutoNum type="arabicPeriod"/>
            </a:pPr>
            <a:r>
              <a:rPr lang="en-US" sz="1100" b="1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Business Need &amp; Intervention</a:t>
            </a:r>
          </a:p>
          <a:p>
            <a:pPr marL="457200" indent="-457200" defTabSz="752405">
              <a:buFontTx/>
              <a:buAutoNum type="arabicPeriod"/>
            </a:pPr>
            <a:r>
              <a:rPr lang="en-US" sz="1100" b="1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Health Information Flow</a:t>
            </a:r>
          </a:p>
          <a:p>
            <a:pPr marL="457200" indent="-457200" defTabSz="752405">
              <a:buFontTx/>
              <a:buAutoNum type="arabicPeriod"/>
            </a:pPr>
            <a:r>
              <a:rPr lang="en-US" sz="1100" b="1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Stake Holders</a:t>
            </a:r>
          </a:p>
          <a:p>
            <a:pPr marL="914400" lvl="1" indent="-457200" defTabSz="752405">
              <a:buFont typeface="Wingdings" panose="05000000000000000000" pitchFamily="2" charset="2"/>
              <a:buChar char="q"/>
            </a:pPr>
            <a:r>
              <a:rPr lang="en-US" sz="800" u="sng" dirty="0" smtClean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ASHA</a:t>
            </a:r>
            <a:endParaRPr lang="en-US" sz="800" u="sng" dirty="0">
              <a:solidFill>
                <a:srgbClr val="0070C0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381055" lvl="3" indent="-171450" defTabSz="752405">
              <a:buFont typeface="Wingdings" panose="05000000000000000000" pitchFamily="2" charset="2"/>
              <a:buChar char="§"/>
            </a:pPr>
            <a:r>
              <a:rPr lang="en-US" sz="80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Console</a:t>
            </a:r>
          </a:p>
          <a:p>
            <a:pPr marL="1381055" lvl="3" indent="-171450" defTabSz="752405">
              <a:buFont typeface="Wingdings" panose="05000000000000000000" pitchFamily="2" charset="2"/>
              <a:buChar char="§"/>
            </a:pPr>
            <a:r>
              <a:rPr lang="en-US" sz="80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Dashboard</a:t>
            </a:r>
          </a:p>
          <a:p>
            <a:pPr marL="1381055" lvl="3" indent="-171450" defTabSz="752405">
              <a:buFont typeface="Wingdings" panose="05000000000000000000" pitchFamily="2" charset="2"/>
              <a:buChar char="§"/>
            </a:pPr>
            <a:r>
              <a:rPr lang="en-US" sz="80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List of Reports</a:t>
            </a:r>
            <a:endParaRPr lang="en-US" sz="800" dirty="0">
              <a:solidFill>
                <a:srgbClr val="0070C0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1" indent="-457200" defTabSz="752405">
              <a:buFont typeface="Wingdings" panose="05000000000000000000" pitchFamily="2" charset="2"/>
              <a:buChar char="q"/>
            </a:pPr>
            <a:r>
              <a:rPr lang="en-US" sz="80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AWW </a:t>
            </a:r>
          </a:p>
          <a:p>
            <a:pPr marL="1381055" lvl="3" indent="-171450" defTabSz="752405">
              <a:buFont typeface="Wingdings" panose="05000000000000000000" pitchFamily="2" charset="2"/>
              <a:buChar char="§"/>
            </a:pPr>
            <a:r>
              <a:rPr lang="en-US" sz="80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Console</a:t>
            </a:r>
          </a:p>
          <a:p>
            <a:pPr marL="1381055" lvl="3" indent="-171450" defTabSz="752405">
              <a:buFont typeface="Wingdings" panose="05000000000000000000" pitchFamily="2" charset="2"/>
              <a:buChar char="§"/>
            </a:pPr>
            <a:r>
              <a:rPr lang="en-US" sz="80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Dashboard</a:t>
            </a:r>
          </a:p>
          <a:p>
            <a:pPr marL="1381055" lvl="3" indent="-171450" defTabSz="752405">
              <a:buFont typeface="Wingdings" panose="05000000000000000000" pitchFamily="2" charset="2"/>
              <a:buChar char="§"/>
            </a:pPr>
            <a:r>
              <a:rPr lang="en-US" sz="80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List of Reports</a:t>
            </a:r>
          </a:p>
          <a:p>
            <a:pPr marL="914400" lvl="1" indent="-457200" defTabSz="752405">
              <a:buFont typeface="Wingdings" panose="05000000000000000000" pitchFamily="2" charset="2"/>
              <a:buChar char="q"/>
            </a:pPr>
            <a:r>
              <a:rPr lang="en-US" sz="80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ANM </a:t>
            </a:r>
          </a:p>
          <a:p>
            <a:pPr marL="1381055" lvl="3" indent="-171450" defTabSz="752405">
              <a:buFont typeface="Wingdings" panose="05000000000000000000" pitchFamily="2" charset="2"/>
              <a:buChar char="§"/>
            </a:pPr>
            <a:r>
              <a:rPr lang="en-US" sz="80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Console</a:t>
            </a:r>
          </a:p>
          <a:p>
            <a:pPr marL="1381055" lvl="3" indent="-171450" defTabSz="752405">
              <a:buFont typeface="Wingdings" panose="05000000000000000000" pitchFamily="2" charset="2"/>
              <a:buChar char="§"/>
            </a:pPr>
            <a:r>
              <a:rPr lang="en-US" sz="80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Dashboard</a:t>
            </a:r>
          </a:p>
          <a:p>
            <a:pPr marL="1381055" lvl="3" indent="-171450" defTabSz="752405">
              <a:buFont typeface="Wingdings" panose="05000000000000000000" pitchFamily="2" charset="2"/>
              <a:buChar char="§"/>
            </a:pPr>
            <a:r>
              <a:rPr lang="en-US" sz="80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List of Reports</a:t>
            </a:r>
            <a:endParaRPr lang="en-US" sz="800" dirty="0">
              <a:solidFill>
                <a:srgbClr val="0070C0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1" indent="-457200" defTabSz="752405">
              <a:buFont typeface="Wingdings" panose="05000000000000000000" pitchFamily="2" charset="2"/>
              <a:buChar char="q"/>
            </a:pPr>
            <a:r>
              <a:rPr lang="en-US" sz="80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MO/Consultant </a:t>
            </a:r>
          </a:p>
          <a:p>
            <a:pPr marL="1381055" lvl="3" indent="-171450" defTabSz="752405">
              <a:buFont typeface="Wingdings" panose="05000000000000000000" pitchFamily="2" charset="2"/>
              <a:buChar char="§"/>
            </a:pPr>
            <a:r>
              <a:rPr lang="en-US" sz="80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Console</a:t>
            </a:r>
          </a:p>
          <a:p>
            <a:pPr marL="1381055" lvl="3" indent="-171450" defTabSz="752405">
              <a:buFont typeface="Wingdings" panose="05000000000000000000" pitchFamily="2" charset="2"/>
              <a:buChar char="§"/>
            </a:pPr>
            <a:r>
              <a:rPr lang="en-US" sz="80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Dashboard</a:t>
            </a:r>
          </a:p>
          <a:p>
            <a:pPr marL="1381055" lvl="3" indent="-171450" defTabSz="752405">
              <a:buFont typeface="Wingdings" panose="05000000000000000000" pitchFamily="2" charset="2"/>
              <a:buChar char="§"/>
            </a:pPr>
            <a:r>
              <a:rPr lang="en-US" sz="80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List of Reports</a:t>
            </a:r>
          </a:p>
          <a:p>
            <a:pPr marL="914400" lvl="1" indent="-457200" defTabSz="752405">
              <a:buFont typeface="Wingdings" panose="05000000000000000000" pitchFamily="2" charset="2"/>
              <a:buChar char="q"/>
            </a:pPr>
            <a:r>
              <a:rPr lang="en-US" sz="80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Patient</a:t>
            </a:r>
          </a:p>
          <a:p>
            <a:pPr marL="1381055" lvl="3" indent="-171450" defTabSz="752405">
              <a:buFont typeface="Wingdings" panose="05000000000000000000" pitchFamily="2" charset="2"/>
              <a:buChar char="§"/>
            </a:pPr>
            <a:r>
              <a:rPr lang="en-US" sz="80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Console</a:t>
            </a:r>
          </a:p>
          <a:p>
            <a:pPr marL="1381055" lvl="3" indent="-171450" defTabSz="752405">
              <a:buFont typeface="Wingdings" panose="05000000000000000000" pitchFamily="2" charset="2"/>
              <a:buChar char="§"/>
            </a:pPr>
            <a:r>
              <a:rPr lang="en-US" sz="80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Dashboard</a:t>
            </a:r>
          </a:p>
          <a:p>
            <a:pPr marL="1381055" lvl="3" indent="-171450" defTabSz="752405">
              <a:buFont typeface="Wingdings" panose="05000000000000000000" pitchFamily="2" charset="2"/>
              <a:buChar char="§"/>
            </a:pPr>
            <a:r>
              <a:rPr lang="en-US" sz="80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List of </a:t>
            </a:r>
            <a:r>
              <a:rPr lang="en-US" sz="800" u="sng" dirty="0" smtClean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Reports</a:t>
            </a:r>
          </a:p>
          <a:p>
            <a:pPr marL="914400" lvl="1" indent="-457200" defTabSz="752405">
              <a:buFont typeface="Wingdings" panose="05000000000000000000" pitchFamily="2" charset="2"/>
              <a:buChar char="q"/>
            </a:pPr>
            <a:r>
              <a:rPr lang="en-US" sz="80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Health Officer </a:t>
            </a:r>
          </a:p>
          <a:p>
            <a:pPr marL="1381055" lvl="3" indent="-171450" defTabSz="752405">
              <a:buFont typeface="Wingdings" panose="05000000000000000000" pitchFamily="2" charset="2"/>
              <a:buChar char="§"/>
            </a:pPr>
            <a:r>
              <a:rPr lang="en-US" sz="80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Console</a:t>
            </a:r>
          </a:p>
          <a:p>
            <a:pPr marL="1381055" lvl="3" indent="-171450" defTabSz="752405">
              <a:buFont typeface="Wingdings" panose="05000000000000000000" pitchFamily="2" charset="2"/>
              <a:buChar char="§"/>
            </a:pPr>
            <a:r>
              <a:rPr lang="en-US" sz="80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Dashboard</a:t>
            </a:r>
          </a:p>
          <a:p>
            <a:pPr marL="1209605" lvl="3" defTabSz="752405"/>
            <a:r>
              <a:rPr lang="en-US" sz="80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List of </a:t>
            </a:r>
            <a:r>
              <a:rPr lang="en-US" sz="800" u="sng" dirty="0" smtClean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Reports</a:t>
            </a:r>
          </a:p>
          <a:p>
            <a:pPr marL="914400" lvl="1" indent="-457200" defTabSz="752405">
              <a:buFont typeface="Wingdings" panose="05000000000000000000" pitchFamily="2" charset="2"/>
              <a:buChar char="q"/>
            </a:pPr>
            <a:r>
              <a:rPr lang="en-US" sz="800" u="sng" dirty="0" smtClean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Admin </a:t>
            </a:r>
            <a:endParaRPr lang="en-US" sz="800" u="sng" dirty="0">
              <a:solidFill>
                <a:srgbClr val="0070C0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381055" lvl="3" indent="-171450" defTabSz="752405">
              <a:buFont typeface="Wingdings" panose="05000000000000000000" pitchFamily="2" charset="2"/>
              <a:buChar char="§"/>
            </a:pPr>
            <a:r>
              <a:rPr lang="en-US" sz="80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Console</a:t>
            </a:r>
          </a:p>
          <a:p>
            <a:pPr marL="1381055" lvl="3" indent="-171450" defTabSz="752405">
              <a:buFont typeface="Wingdings" panose="05000000000000000000" pitchFamily="2" charset="2"/>
              <a:buChar char="§"/>
            </a:pPr>
            <a:r>
              <a:rPr lang="en-US" sz="800" u="sng" dirty="0" smtClean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List </a:t>
            </a:r>
            <a:r>
              <a:rPr lang="en-US" sz="800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US" sz="800" u="sng" dirty="0" smtClean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Reports</a:t>
            </a:r>
          </a:p>
          <a:p>
            <a:pPr marL="66605" indent="-228600" defTabSz="752405">
              <a:buFont typeface="+mj-lt"/>
              <a:buAutoNum type="arabicPeriod"/>
            </a:pPr>
            <a:r>
              <a:rPr lang="en-US" sz="1100" b="1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Proposed Devices</a:t>
            </a:r>
          </a:p>
          <a:p>
            <a:pPr marL="66605" indent="-228600" defTabSz="752405">
              <a:buFont typeface="+mj-lt"/>
              <a:buAutoNum type="arabicPeriod"/>
            </a:pPr>
            <a:r>
              <a:rPr lang="en-US" sz="1100" b="1" u="sng" dirty="0" smtClean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Use Cases</a:t>
            </a:r>
          </a:p>
          <a:p>
            <a:pPr marL="228600" indent="-228600" defTabSz="752405">
              <a:buFont typeface="+mj-lt"/>
              <a:buAutoNum type="arabicPeriod"/>
            </a:pPr>
            <a:r>
              <a:rPr lang="en-US" sz="1100" b="1" u="sng" dirty="0" smtClean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Sample </a:t>
            </a:r>
            <a:r>
              <a:rPr lang="en-US" sz="1100" b="1" u="sng" dirty="0">
                <a:solidFill>
                  <a:srgbClr val="0070C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Mockups</a:t>
            </a:r>
          </a:p>
          <a:p>
            <a:pPr marL="752405" lvl="2" defTabSz="752405"/>
            <a:endParaRPr lang="en-US" sz="720" u="sng" dirty="0">
              <a:solidFill>
                <a:srgbClr val="0070C0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52405" lvl="2" defTabSz="752405"/>
            <a:endParaRPr lang="en-US" sz="720" u="sng" dirty="0">
              <a:solidFill>
                <a:srgbClr val="0070C0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52405" lvl="2" defTabSz="752405"/>
            <a:endParaRPr lang="en-US" sz="720" dirty="0">
              <a:solidFill>
                <a:srgbClr val="0070C0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52405" lvl="2" defTabSz="752405"/>
            <a:endParaRPr lang="en-US" sz="720" dirty="0">
              <a:solidFill>
                <a:srgbClr val="002060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defTabSz="752405"/>
            <a:endParaRPr lang="en-US" sz="2400" u="sng" dirty="0">
              <a:solidFill>
                <a:srgbClr val="1F497D">
                  <a:lumMod val="60000"/>
                  <a:lumOff val="40000"/>
                </a:srgb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5800" y="-65240"/>
            <a:ext cx="1612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52405"/>
            <a:r>
              <a:rPr lang="en-US" sz="2000" b="1" dirty="0" smtClean="0">
                <a:solidFill>
                  <a:srgbClr val="1F497D">
                    <a:lumMod val="7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HealthMon </a:t>
            </a:r>
          </a:p>
        </p:txBody>
      </p:sp>
    </p:spTree>
    <p:extLst>
      <p:ext uri="{BB962C8B-B14F-4D97-AF65-F5344CB8AC3E}">
        <p14:creationId xmlns:p14="http://schemas.microsoft.com/office/powerpoint/2010/main" val="53014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415290"/>
            <a:ext cx="6644640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AWW maintains and views Reports/Registers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 smtClean="0">
                <a:solidFill>
                  <a:prstClr val="black"/>
                </a:solidFill>
              </a:rPr>
              <a:t>ANM </a:t>
            </a:r>
            <a:r>
              <a:rPr lang="en-US" sz="1600" dirty="0">
                <a:solidFill>
                  <a:prstClr val="black"/>
                </a:solidFill>
              </a:rPr>
              <a:t>Console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ANM Dashboard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" y="758226"/>
            <a:ext cx="5486400" cy="191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Details of Beneficiaries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Immunization details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Health Checkup registers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Birth /Death Registers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Trainings to AWW, ASHA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Team Huddle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Medication ,Vitamins , instruments inventory Management</a:t>
            </a:r>
          </a:p>
          <a:p>
            <a:pPr defTabSz="752405"/>
            <a:endParaRPr lang="en-US" sz="148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022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157932" y="1291590"/>
            <a:ext cx="649224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52405"/>
            <a:r>
              <a:rPr lang="en-US" sz="2640" dirty="0">
                <a:solidFill>
                  <a:prstClr val="white">
                    <a:lumMod val="50000"/>
                  </a:prst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Medical Officer/Consultant/Specialist</a:t>
            </a:r>
          </a:p>
          <a:p>
            <a:pPr defTabSz="752405"/>
            <a:endParaRPr lang="en-US" sz="2400" b="1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04"/>
          <a:stretch/>
        </p:blipFill>
        <p:spPr>
          <a:xfrm>
            <a:off x="0" y="-12882"/>
            <a:ext cx="9144000" cy="6997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6720" y="1022067"/>
            <a:ext cx="1615440" cy="1603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720" y="1022067"/>
            <a:ext cx="1615440" cy="1603691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204896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514350"/>
            <a:ext cx="9144000" cy="4495799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/>
            <a:r>
              <a:rPr lang="en-US" sz="1480" dirty="0" smtClean="0">
                <a:solidFill>
                  <a:prstClr val="black"/>
                </a:solidFill>
              </a:rPr>
              <a:t>OP/IP Visit Management</a:t>
            </a:r>
          </a:p>
          <a:p>
            <a:pPr marL="0"/>
            <a:r>
              <a:rPr lang="en-US" sz="1480" dirty="0" smtClean="0">
                <a:solidFill>
                  <a:prstClr val="black"/>
                </a:solidFill>
              </a:rPr>
              <a:t>Diagnosis</a:t>
            </a:r>
            <a:endParaRPr lang="en-US" sz="1480" dirty="0">
              <a:solidFill>
                <a:prstClr val="black"/>
              </a:solidFill>
            </a:endParaRPr>
          </a:p>
          <a:p>
            <a:pPr marL="0"/>
            <a:r>
              <a:rPr lang="en-US" sz="1480" dirty="0">
                <a:solidFill>
                  <a:prstClr val="black"/>
                </a:solidFill>
              </a:rPr>
              <a:t>Treatment</a:t>
            </a:r>
          </a:p>
          <a:p>
            <a:pPr marL="0"/>
            <a:r>
              <a:rPr lang="en-US" sz="1480" dirty="0">
                <a:solidFill>
                  <a:prstClr val="black"/>
                </a:solidFill>
              </a:rPr>
              <a:t>Health Status Monitoring</a:t>
            </a:r>
          </a:p>
          <a:p>
            <a:pPr marL="0"/>
            <a:r>
              <a:rPr lang="en-US" sz="1480" dirty="0">
                <a:solidFill>
                  <a:prstClr val="black"/>
                </a:solidFill>
              </a:rPr>
              <a:t>Care Plan Creation/Approval</a:t>
            </a:r>
          </a:p>
          <a:p>
            <a:pPr marL="0"/>
            <a:r>
              <a:rPr lang="en-US" sz="1480" dirty="0">
                <a:solidFill>
                  <a:prstClr val="black"/>
                </a:solidFill>
              </a:rPr>
              <a:t>Referral </a:t>
            </a:r>
            <a:r>
              <a:rPr lang="en-US" sz="1480" dirty="0" smtClean="0">
                <a:solidFill>
                  <a:prstClr val="black"/>
                </a:solidFill>
              </a:rPr>
              <a:t>Management</a:t>
            </a:r>
          </a:p>
          <a:p>
            <a:pPr marL="0"/>
            <a:r>
              <a:rPr lang="en-US" sz="1480" dirty="0" smtClean="0">
                <a:solidFill>
                  <a:prstClr val="black"/>
                </a:solidFill>
              </a:rPr>
              <a:t>Visits, Health Checkups Management </a:t>
            </a:r>
          </a:p>
          <a:p>
            <a:pPr marL="0"/>
            <a:r>
              <a:rPr lang="en-US" sz="1480" dirty="0" smtClean="0">
                <a:solidFill>
                  <a:prstClr val="black"/>
                </a:solidFill>
              </a:rPr>
              <a:t>Education &amp; Counselling</a:t>
            </a:r>
          </a:p>
          <a:p>
            <a:pPr marL="0"/>
            <a:r>
              <a:rPr lang="en-US" sz="1480" dirty="0" smtClean="0">
                <a:solidFill>
                  <a:prstClr val="black"/>
                </a:solidFill>
              </a:rPr>
              <a:t>Clinical Assessment</a:t>
            </a:r>
          </a:p>
          <a:p>
            <a:pPr marL="0" indent="0">
              <a:buNone/>
            </a:pPr>
            <a:endParaRPr lang="en-US" sz="1480" dirty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514350"/>
          </a:xfr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prstClr val="white"/>
                </a:solidFill>
                <a:latin typeface="+mn-lt"/>
                <a:ea typeface="+mn-ea"/>
                <a:cs typeface="+mn-cs"/>
              </a:rPr>
              <a:t>Consultant / MO (Medical Officer) - Tasks</a:t>
            </a:r>
          </a:p>
        </p:txBody>
      </p:sp>
    </p:spTree>
    <p:extLst>
      <p:ext uri="{BB962C8B-B14F-4D97-AF65-F5344CB8AC3E}">
        <p14:creationId xmlns:p14="http://schemas.microsoft.com/office/powerpoint/2010/main" val="2466307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"/>
            <a:ext cx="6644640" cy="512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MO/Consultant records, views the diagnosis , treatment and trends of beneficiaries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MO/Consultant Console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MO/Consultant Console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962322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My Patients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57776" y="982927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 smtClean="0">
                <a:solidFill>
                  <a:prstClr val="white"/>
                </a:solidFill>
              </a:rPr>
              <a:t>Care Plan Management</a:t>
            </a:r>
            <a:endParaRPr lang="en-US" sz="1440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8170" y="2252083"/>
            <a:ext cx="171831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Treatment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59380" y="2223590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SMS/Chats/Emails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09160" y="941286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Health Status </a:t>
            </a:r>
            <a:r>
              <a:rPr lang="en-US" sz="1440" dirty="0" smtClean="0">
                <a:solidFill>
                  <a:prstClr val="white"/>
                </a:solidFill>
              </a:rPr>
              <a:t>Tracking</a:t>
            </a:r>
            <a:endParaRPr lang="en-US" sz="1440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" y="3403339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Dashboard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09160" y="2223590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My Calendar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57776" y="3403339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 smtClean="0">
                <a:solidFill>
                  <a:prstClr val="white"/>
                </a:solidFill>
              </a:rPr>
              <a:t>Referrals</a:t>
            </a:r>
            <a:endParaRPr lang="en-US" sz="144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938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"/>
            <a:ext cx="6644640" cy="512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2879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Consultant/MO views all the information which includes Demographics, Conditions, Current Medications, assessments completed, etc.</a:t>
            </a:r>
          </a:p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She can also view the ‘Care Plan Goals’ and ‘Appointments’ created for her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2672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 smtClean="0">
                <a:solidFill>
                  <a:prstClr val="black"/>
                </a:solidFill>
              </a:rPr>
              <a:t>MO/Consultant Console</a:t>
            </a:r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621030"/>
            <a:ext cx="4678680" cy="35869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1430"/>
            <a:ext cx="6644640" cy="4267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Medication Reconciliation of My Patients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865120" y="621030"/>
            <a:ext cx="112776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228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"/>
            <a:ext cx="6644640" cy="512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Consultant/MO views all the Program level, Patient level  compliances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639827" y="11430"/>
            <a:ext cx="2499360" cy="42672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 smtClean="0">
                <a:solidFill>
                  <a:prstClr val="black"/>
                </a:solidFill>
              </a:rPr>
              <a:t>MO/Consultant Console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1430"/>
            <a:ext cx="6644640" cy="4267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Compliances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865120" y="621030"/>
            <a:ext cx="112776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97230"/>
            <a:ext cx="5065394" cy="343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80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"/>
            <a:ext cx="6644640" cy="512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 defTabSz="752405"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Consultant/MO views all the information which includes Demographics, Conditions, Current Medications, BP, Hb, Glucose level monitoring, </a:t>
            </a:r>
            <a:r>
              <a:rPr lang="en-US" sz="1440" dirty="0">
                <a:solidFill>
                  <a:prstClr val="black"/>
                </a:solidFill>
              </a:rPr>
              <a:t>BMI, HbA1C </a:t>
            </a: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etc..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2672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 smtClean="0">
                <a:solidFill>
                  <a:prstClr val="black"/>
                </a:solidFill>
              </a:rPr>
              <a:t>MO/Consultant Console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1430"/>
            <a:ext cx="6644640" cy="4267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BP  Trends Monitoring of Patients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865120" y="621030"/>
            <a:ext cx="112776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56310"/>
            <a:ext cx="5105400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121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415290"/>
            <a:ext cx="6644640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3057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MO/Consultant views </a:t>
            </a:r>
            <a:r>
              <a:rPr lang="en-US" sz="1440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Dashboard</a:t>
            </a:r>
          </a:p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endParaRPr lang="en-US" sz="144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q"/>
            </a:pPr>
            <a:r>
              <a:rPr lang="en-US" sz="1400" dirty="0" smtClean="0"/>
              <a:t>MO/Consultant Apps/Modules :</a:t>
            </a:r>
            <a:endParaRPr lang="en-US" sz="1400" dirty="0"/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200" dirty="0" smtClean="0"/>
              <a:t>OP/IP </a:t>
            </a:r>
            <a:r>
              <a:rPr lang="en-US" sz="1200" dirty="0"/>
              <a:t>Patient Management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Referral Management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Collaboration with team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Reports/Analytics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Care Plan view/ </a:t>
            </a:r>
            <a:r>
              <a:rPr lang="en-US" sz="1200" dirty="0" smtClean="0"/>
              <a:t>Creation/Approval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200" dirty="0" smtClean="0"/>
              <a:t>Clinical Assessment &amp; Management</a:t>
            </a:r>
            <a:endParaRPr lang="en-US" sz="1200" dirty="0"/>
          </a:p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endParaRPr lang="en-US" sz="144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MO/Consultant Console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MO/Consultant  Dashboard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" y="758226"/>
            <a:ext cx="5974080" cy="2825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% of Enrolled Beneficiaries – Age wise, diagnosis wise 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List of Patients crossing normal ranges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% drop outs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Performance/ Health Status of Beneficiaries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Missed records- Immunization, Medications, Check ups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MTP trends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High risk patients 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Referral cases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Birth Records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Death Records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Delivery Records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endParaRPr lang="en-US" sz="148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891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157932" y="1291590"/>
            <a:ext cx="649224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52405"/>
            <a:r>
              <a:rPr lang="en-US" sz="2640" dirty="0">
                <a:solidFill>
                  <a:prstClr val="white">
                    <a:lumMod val="50000"/>
                  </a:prst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Patient – Pregnant Women &amp; Child</a:t>
            </a:r>
          </a:p>
          <a:p>
            <a:pPr algn="ctr" defTabSz="752405"/>
            <a:endParaRPr lang="en-US" sz="2640" dirty="0">
              <a:solidFill>
                <a:prstClr val="white">
                  <a:lumMod val="50000"/>
                </a:prst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04"/>
          <a:stretch/>
        </p:blipFill>
        <p:spPr>
          <a:xfrm>
            <a:off x="0" y="-12882"/>
            <a:ext cx="9144000" cy="6997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6720" y="1022067"/>
            <a:ext cx="1615440" cy="1603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720" y="1022066"/>
            <a:ext cx="1615440" cy="159406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629887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"/>
            <a:ext cx="6644640" cy="512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5055"/>
            <a:ext cx="23164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752405">
              <a:spcAft>
                <a:spcPts val="48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Patient Logs into HealthMon App</a:t>
            </a:r>
          </a:p>
        </p:txBody>
      </p:sp>
      <p:sp>
        <p:nvSpPr>
          <p:cNvPr id="2" name="Rectangle 1"/>
          <p:cNvSpPr/>
          <p:nvPr/>
        </p:nvSpPr>
        <p:spPr>
          <a:xfrm>
            <a:off x="6644640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Patient</a:t>
            </a:r>
            <a:r>
              <a:rPr lang="en-US" sz="1600" b="1" dirty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Console</a:t>
            </a:r>
          </a:p>
        </p:txBody>
      </p:sp>
      <p:sp>
        <p:nvSpPr>
          <p:cNvPr id="9" name="Rectangle 8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Patient Console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8640" y="2317607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Alerts/SMS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04360" y="1050759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Education Links Audio, Video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8160" y="1015121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My Tasks/Calendar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61260" y="1050759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My Care Plan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491740" y="2304628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My Health Reports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2925" y="3486150"/>
            <a:ext cx="165735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Help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53890" y="2300870"/>
            <a:ext cx="165735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 smtClean="0">
                <a:solidFill>
                  <a:prstClr val="white"/>
                </a:solidFill>
              </a:rPr>
              <a:t>Feedback</a:t>
            </a:r>
            <a:endParaRPr lang="en-US" sz="144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484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371600" y="2293063"/>
            <a:ext cx="1946204" cy="1768961"/>
            <a:chOff x="1667" y="390550"/>
            <a:chExt cx="2594939" cy="2358614"/>
          </a:xfrm>
          <a:solidFill>
            <a:schemeClr val="accent1"/>
          </a:solidFill>
        </p:grpSpPr>
        <p:sp>
          <p:nvSpPr>
            <p:cNvPr id="29" name="Rounded Rectangle 28"/>
            <p:cNvSpPr/>
            <p:nvPr/>
          </p:nvSpPr>
          <p:spPr>
            <a:xfrm>
              <a:off x="1667" y="390550"/>
              <a:ext cx="2594939" cy="2358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ounded Rectangle 4"/>
            <p:cNvSpPr/>
            <p:nvPr/>
          </p:nvSpPr>
          <p:spPr>
            <a:xfrm>
              <a:off x="1667" y="1333996"/>
              <a:ext cx="2594939" cy="943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500" dirty="0">
                  <a:solidFill>
                    <a:prstClr val="white"/>
                  </a:solidFill>
                </a:rPr>
                <a:t>Awareness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405416" y="2347262"/>
            <a:ext cx="1946204" cy="1768961"/>
            <a:chOff x="2674455" y="390550"/>
            <a:chExt cx="2594939" cy="2358614"/>
          </a:xfrm>
          <a:solidFill>
            <a:schemeClr val="accent1"/>
          </a:solidFill>
        </p:grpSpPr>
        <p:sp>
          <p:nvSpPr>
            <p:cNvPr id="27" name="Rounded Rectangle 26"/>
            <p:cNvSpPr/>
            <p:nvPr/>
          </p:nvSpPr>
          <p:spPr>
            <a:xfrm>
              <a:off x="2674455" y="390550"/>
              <a:ext cx="2594939" cy="2358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6"/>
            <p:cNvSpPr/>
            <p:nvPr/>
          </p:nvSpPr>
          <p:spPr>
            <a:xfrm>
              <a:off x="2674455" y="1333996"/>
              <a:ext cx="2594939" cy="943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500" dirty="0">
                  <a:solidFill>
                    <a:prstClr val="white"/>
                  </a:solidFill>
                </a:rPr>
                <a:t>Enforcement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449315" y="2293063"/>
            <a:ext cx="1946204" cy="1768961"/>
            <a:chOff x="5329389" y="385768"/>
            <a:chExt cx="2594939" cy="2358614"/>
          </a:xfrm>
          <a:solidFill>
            <a:schemeClr val="accent1"/>
          </a:solidFill>
        </p:grpSpPr>
        <p:sp>
          <p:nvSpPr>
            <p:cNvPr id="25" name="Rounded Rectangle 24"/>
            <p:cNvSpPr/>
            <p:nvPr/>
          </p:nvSpPr>
          <p:spPr>
            <a:xfrm>
              <a:off x="5329389" y="385768"/>
              <a:ext cx="2594939" cy="23586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ounded Rectangle 8"/>
            <p:cNvSpPr/>
            <p:nvPr/>
          </p:nvSpPr>
          <p:spPr>
            <a:xfrm>
              <a:off x="5329389" y="1329214"/>
              <a:ext cx="2594939" cy="943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500" dirty="0" smtClean="0">
                  <a:solidFill>
                    <a:prstClr val="white"/>
                  </a:solidFill>
                </a:rPr>
                <a:t>Cessation and Surveillance</a:t>
              </a:r>
              <a:endParaRPr lang="en-GB" sz="1500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Left-Right Arrow 23"/>
          <p:cNvSpPr/>
          <p:nvPr/>
        </p:nvSpPr>
        <p:spPr>
          <a:xfrm>
            <a:off x="1599190" y="2432388"/>
            <a:ext cx="2923976" cy="608711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extBox 5"/>
          <p:cNvSpPr txBox="1"/>
          <p:nvPr/>
        </p:nvSpPr>
        <p:spPr>
          <a:xfrm>
            <a:off x="609600" y="915662"/>
            <a:ext cx="7772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</a:rPr>
              <a:t>TAB/Mobile-based interventions with POC device integration &amp; Interactive </a:t>
            </a:r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</a:rPr>
              <a:t>tools with text , voice, pictures in English as well as local </a:t>
            </a: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</a:rPr>
              <a:t>language </a:t>
            </a:r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</a:rPr>
              <a:t>can be used to </a:t>
            </a: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</a:rPr>
              <a:t>strengthen Anemia, Malnutrition 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</a:rPr>
              <a:t>P</a:t>
            </a:r>
            <a:r>
              <a:rPr 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</a:rPr>
              <a:t>revention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</a:rPr>
              <a:t>, treatment and management</a:t>
            </a:r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</a:rPr>
              <a:t> for </a:t>
            </a: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</a:rPr>
              <a:t>Adolescents , Pregnant Women &amp; Children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36984"/>
            <a:ext cx="7200900" cy="385313"/>
          </a:xfrm>
        </p:spPr>
        <p:txBody>
          <a:bodyPr/>
          <a:lstStyle/>
          <a:p>
            <a:pPr algn="ctr" defTabSz="609585"/>
            <a:r>
              <a:rPr lang="en-US" sz="2000" b="0" u="sng" dirty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The </a:t>
            </a:r>
            <a:r>
              <a:rPr lang="en-US" sz="2000" b="0" u="sng" dirty="0" smtClean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Business Problem &amp; Intervention </a:t>
            </a:r>
            <a:r>
              <a:rPr lang="en-US" sz="2000" b="0" u="sng" dirty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spectrum</a:t>
            </a:r>
          </a:p>
        </p:txBody>
      </p:sp>
      <p:sp>
        <p:nvSpPr>
          <p:cNvPr id="16" name="Left-Right Arrow 15"/>
          <p:cNvSpPr/>
          <p:nvPr/>
        </p:nvSpPr>
        <p:spPr>
          <a:xfrm>
            <a:off x="1593350" y="1716807"/>
            <a:ext cx="5564981" cy="593350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GB" sz="1350" dirty="0" smtClean="0">
                <a:solidFill>
                  <a:prstClr val="white"/>
                </a:solidFill>
              </a:rPr>
              <a:t>Population</a:t>
            </a:r>
            <a:endParaRPr lang="en-GB" sz="1350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46673" y="2578335"/>
            <a:ext cx="1079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GB" sz="1350" b="1" dirty="0">
                <a:solidFill>
                  <a:srgbClr val="15A8E0"/>
                </a:solidFill>
              </a:rPr>
              <a:t>Prevention</a:t>
            </a:r>
          </a:p>
        </p:txBody>
      </p:sp>
      <p:sp>
        <p:nvSpPr>
          <p:cNvPr id="19" name="Left-Right Arrow 18"/>
          <p:cNvSpPr/>
          <p:nvPr/>
        </p:nvSpPr>
        <p:spPr>
          <a:xfrm>
            <a:off x="4682935" y="2446136"/>
            <a:ext cx="2541556" cy="608711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TextBox 19"/>
          <p:cNvSpPr txBox="1"/>
          <p:nvPr/>
        </p:nvSpPr>
        <p:spPr>
          <a:xfrm>
            <a:off x="5351620" y="2600451"/>
            <a:ext cx="10118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GB" sz="1350" b="1" dirty="0">
                <a:solidFill>
                  <a:srgbClr val="15A8E0"/>
                </a:solidFill>
              </a:rPr>
              <a:t>Treatment</a:t>
            </a:r>
          </a:p>
        </p:txBody>
      </p:sp>
    </p:spTree>
    <p:extLst>
      <p:ext uri="{BB962C8B-B14F-4D97-AF65-F5344CB8AC3E}">
        <p14:creationId xmlns:p14="http://schemas.microsoft.com/office/powerpoint/2010/main" val="276634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"/>
            <a:ext cx="6644640" cy="512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4009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Patient records, views her own Tasks </a:t>
            </a:r>
          </a:p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Views Documents, Videos</a:t>
            </a:r>
          </a:p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Views/Receives Alerts , Text &amp; voice </a:t>
            </a:r>
            <a:r>
              <a:rPr lang="en-US" sz="1440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Messages</a:t>
            </a:r>
          </a:p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endParaRPr lang="en-US" sz="144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500" dirty="0"/>
              <a:t>Patient </a:t>
            </a:r>
            <a:r>
              <a:rPr lang="en-US" sz="1500" dirty="0" err="1" smtClean="0"/>
              <a:t>Moduels</a:t>
            </a:r>
            <a:r>
              <a:rPr lang="en-US" sz="1500" dirty="0" smtClean="0"/>
              <a:t>/Apps:</a:t>
            </a:r>
            <a:endParaRPr lang="en-US" sz="15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300" dirty="0"/>
              <a:t>Self Management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300" dirty="0"/>
              <a:t>Health Status Monitoring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300" dirty="0"/>
              <a:t>Education/Counselling sessions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300" dirty="0"/>
              <a:t>Feedback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300" dirty="0"/>
              <a:t>Collaboration</a:t>
            </a:r>
          </a:p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endParaRPr lang="en-US" sz="144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44516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Patient Console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439" y="-1254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Patient View – Tasks (Kick Count of Baby)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92" y="864870"/>
            <a:ext cx="2265246" cy="36810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56403" y="2075750"/>
            <a:ext cx="950482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" tIns="18288" rIns="36576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52405"/>
            <a:r>
              <a:rPr lang="en-US" sz="960" dirty="0">
                <a:solidFill>
                  <a:prstClr val="black"/>
                </a:solidFill>
              </a:rPr>
              <a:t>Start Kick Count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71092" y="2082960"/>
            <a:ext cx="772402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" tIns="18288" rIns="36576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52405"/>
            <a:r>
              <a:rPr lang="en-US" sz="960" dirty="0">
                <a:solidFill>
                  <a:prstClr val="black"/>
                </a:solidFill>
              </a:rPr>
              <a:t>Alerts/Reminders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61248" y="2484990"/>
            <a:ext cx="782246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" tIns="18288" rIns="36576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52405"/>
            <a:r>
              <a:rPr lang="en-US" sz="960" dirty="0">
                <a:solidFill>
                  <a:prstClr val="black"/>
                </a:solidFill>
              </a:rPr>
              <a:t>Trends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40547" y="2489208"/>
            <a:ext cx="932659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" tIns="18288" rIns="36576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52405"/>
            <a:r>
              <a:rPr lang="en-US" sz="960" dirty="0">
                <a:solidFill>
                  <a:prstClr val="black"/>
                </a:solidFill>
              </a:rPr>
              <a:t>My Care Plan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391358"/>
            <a:ext cx="411480" cy="5791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81555" y="1431273"/>
            <a:ext cx="1508760" cy="3657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" tIns="18288" rIns="36576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52405"/>
            <a:r>
              <a:rPr lang="en-US" sz="1120" dirty="0">
                <a:solidFill>
                  <a:prstClr val="black"/>
                </a:solidFill>
              </a:rPr>
              <a:t>Laxmi Shejul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3302693"/>
            <a:ext cx="555244" cy="55524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754985" y="2858642"/>
            <a:ext cx="932659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" tIns="18288" rIns="36576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52405"/>
            <a:r>
              <a:rPr lang="en-US" sz="960" dirty="0">
                <a:solidFill>
                  <a:prstClr val="black"/>
                </a:solidFill>
              </a:rPr>
              <a:t>Help</a:t>
            </a:r>
          </a:p>
        </p:txBody>
      </p:sp>
    </p:spTree>
    <p:extLst>
      <p:ext uri="{BB962C8B-B14F-4D97-AF65-F5344CB8AC3E}">
        <p14:creationId xmlns:p14="http://schemas.microsoft.com/office/powerpoint/2010/main" val="4074093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"/>
            <a:ext cx="6644640" cy="512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Patient gets alerts/</a:t>
            </a:r>
            <a:r>
              <a:rPr lang="en-US" sz="1440" dirty="0" err="1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sms</a:t>
            </a: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case of any discrepancy found or follow up  or if any new education link is made available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Patient Console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-4813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Patient View Notification/SMS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402080" y="773430"/>
            <a:ext cx="2484120" cy="3779520"/>
            <a:chOff x="602412" y="0"/>
            <a:chExt cx="7001663" cy="13716001"/>
          </a:xfrm>
        </p:grpSpPr>
        <p:pic>
          <p:nvPicPr>
            <p:cNvPr id="14" name="04a-missed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02412" y="0"/>
              <a:ext cx="7001663" cy="137160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201" y="1852245"/>
              <a:ext cx="5655022" cy="10058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9194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255520" y="1169670"/>
            <a:ext cx="649224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2405"/>
            <a:r>
              <a:rPr lang="en-US" sz="2640" dirty="0">
                <a:solidFill>
                  <a:prstClr val="white">
                    <a:lumMod val="50000"/>
                  </a:prst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Block level / District Health Officer</a:t>
            </a:r>
          </a:p>
          <a:p>
            <a:pPr defTabSz="752405"/>
            <a:endParaRPr lang="en-US" sz="2400" b="1" dirty="0">
              <a:solidFill>
                <a:prstClr val="white">
                  <a:lumMod val="50000"/>
                </a:prst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04"/>
          <a:stretch/>
        </p:blipFill>
        <p:spPr>
          <a:xfrm>
            <a:off x="0" y="-12882"/>
            <a:ext cx="9144000" cy="6997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6720" y="1022067"/>
            <a:ext cx="1615440" cy="1603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11430"/>
            <a:ext cx="2743200" cy="67540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6345" y="1017254"/>
            <a:ext cx="666814" cy="160850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84" y="1022067"/>
            <a:ext cx="929376" cy="1603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77116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DHO  Console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21194" y="11430"/>
            <a:ext cx="2534998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DHO </a:t>
            </a:r>
            <a:r>
              <a:rPr lang="en-US" sz="1600" dirty="0" smtClean="0">
                <a:solidFill>
                  <a:prstClr val="black"/>
                </a:solidFill>
              </a:rPr>
              <a:t> Console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66088" y="891046"/>
            <a:ext cx="1706880" cy="55765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RCH Program Trends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83280" y="895350"/>
            <a:ext cx="1706880" cy="5370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ICDS Program Trends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66088" y="1613134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Care Team Performance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89376" y="1622290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Program Outcome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66088" y="2596287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SMS/Chats/Emails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389376" y="2596287"/>
            <a:ext cx="1706880" cy="809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My Calendar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48272" y="597408"/>
            <a:ext cx="2316480" cy="2476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2405">
              <a:spcAft>
                <a:spcPts val="960"/>
              </a:spcAft>
            </a:pPr>
            <a:r>
              <a:rPr lang="en-US" sz="1440" dirty="0">
                <a:solidFill>
                  <a:sysClr val="windowText" lastClr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DHO looks </a:t>
            </a:r>
            <a:r>
              <a:rPr lang="en-US" sz="1440" dirty="0" smtClean="0">
                <a:solidFill>
                  <a:sysClr val="windowText" lastClr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at </a:t>
            </a:r>
            <a:r>
              <a:rPr lang="en-US" sz="1440" dirty="0">
                <a:solidFill>
                  <a:sysClr val="windowText" lastClr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 the </a:t>
            </a:r>
            <a:r>
              <a:rPr lang="en-US" sz="1440" dirty="0" smtClean="0">
                <a:solidFill>
                  <a:sysClr val="windowText" lastClr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information related to the Programs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/>
              <a:t>HO </a:t>
            </a:r>
            <a:r>
              <a:rPr lang="en-US" sz="1400" dirty="0" smtClean="0"/>
              <a:t>App/Modules :</a:t>
            </a:r>
            <a:endParaRPr lang="en-US" sz="1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/>
              <a:t>Performance of Program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/>
              <a:t>Performance of Stake holders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/>
              <a:t>Analytics – KPI / Targets achieved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500" dirty="0"/>
          </a:p>
          <a:p>
            <a:pPr defTabSz="752405">
              <a:spcAft>
                <a:spcPts val="960"/>
              </a:spcAft>
            </a:pPr>
            <a:endParaRPr lang="en-US" sz="1440" dirty="0">
              <a:solidFill>
                <a:sysClr val="windowText" lastClr="00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632916" y="11430"/>
            <a:ext cx="0" cy="51206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217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Malnutrition Dashboard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21194" y="11430"/>
            <a:ext cx="2534998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DHO Console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632916" y="11430"/>
            <a:ext cx="0" cy="51206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07" y="895350"/>
            <a:ext cx="5258139" cy="325251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36080" y="773430"/>
            <a:ext cx="2316480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DHO looks at looks at all the information related to the ICDS Program run in Ghodegaon – Maharashtra EAST for specified duration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154" y="2309812"/>
            <a:ext cx="480131" cy="12643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defTabSz="752405"/>
            <a:r>
              <a:rPr lang="en-US" sz="960" dirty="0">
                <a:solidFill>
                  <a:prstClr val="black"/>
                </a:solidFill>
              </a:rPr>
              <a:t>% of Malnutritious Children</a:t>
            </a:r>
          </a:p>
        </p:txBody>
      </p:sp>
    </p:spTree>
    <p:extLst>
      <p:ext uri="{BB962C8B-B14F-4D97-AF65-F5344CB8AC3E}">
        <p14:creationId xmlns:p14="http://schemas.microsoft.com/office/powerpoint/2010/main" val="2727590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Maternal Anemia and Iron Deficiency Trend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32916" y="11430"/>
            <a:ext cx="2523276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DHO Console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632916" y="11430"/>
            <a:ext cx="0" cy="51206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47750"/>
            <a:ext cx="4876244" cy="28814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34710" y="590550"/>
            <a:ext cx="231648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DHO looks at all the program trends on his Tab</a:t>
            </a:r>
          </a:p>
        </p:txBody>
      </p:sp>
    </p:spTree>
    <p:extLst>
      <p:ext uri="{BB962C8B-B14F-4D97-AF65-F5344CB8AC3E}">
        <p14:creationId xmlns:p14="http://schemas.microsoft.com/office/powerpoint/2010/main" val="1794841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 smtClean="0">
                <a:solidFill>
                  <a:prstClr val="white"/>
                </a:solidFill>
              </a:rPr>
              <a:t>ASHA/AWW/ANM </a:t>
            </a:r>
            <a:r>
              <a:rPr lang="en-US" sz="1600" dirty="0">
                <a:solidFill>
                  <a:prstClr val="white"/>
                </a:solidFill>
              </a:rPr>
              <a:t>– Care Team  Performance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32916" y="11430"/>
            <a:ext cx="2523276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Care Team Performance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632916" y="11430"/>
            <a:ext cx="0" cy="51206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1" y="971550"/>
            <a:ext cx="4484913" cy="3048000"/>
          </a:xfrm>
          <a:prstGeom prst="rect">
            <a:avLst/>
          </a:prstGeom>
          <a:solidFill>
            <a:srgbClr val="D9D9D9"/>
          </a:solidFill>
        </p:spPr>
      </p:pic>
      <p:sp>
        <p:nvSpPr>
          <p:cNvPr id="7" name="TextBox 6"/>
          <p:cNvSpPr txBox="1"/>
          <p:nvPr/>
        </p:nvSpPr>
        <p:spPr>
          <a:xfrm>
            <a:off x="6736080" y="773430"/>
            <a:ext cx="2316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Consultant/MO views all the Program level, Stake holder level compliances / performance  on his Tab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6800" y="1428750"/>
            <a:ext cx="1371600" cy="350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" tIns="18288" rIns="36576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752405"/>
            <a:r>
              <a:rPr lang="en-US" sz="1120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Stake</a:t>
            </a:r>
            <a:r>
              <a:rPr lang="en-US" sz="1120" b="1" dirty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120" b="1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holder’s</a:t>
            </a:r>
          </a:p>
        </p:txBody>
      </p:sp>
    </p:spTree>
    <p:extLst>
      <p:ext uri="{BB962C8B-B14F-4D97-AF65-F5344CB8AC3E}">
        <p14:creationId xmlns:p14="http://schemas.microsoft.com/office/powerpoint/2010/main" val="2108162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Program Performance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32916" y="11430"/>
            <a:ext cx="2523276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Performance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632916" y="11430"/>
            <a:ext cx="0" cy="51206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28" y="1123950"/>
            <a:ext cx="5172776" cy="33297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1325" y="1352550"/>
            <a:ext cx="1858188" cy="48628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defTabSz="752405"/>
            <a:r>
              <a:rPr lang="en-US" sz="1280" dirty="0">
                <a:solidFill>
                  <a:prstClr val="black"/>
                </a:solidFill>
              </a:rPr>
              <a:t>Pre natal Care Management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22320" y="1352550"/>
            <a:ext cx="2481527" cy="68326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defTabSz="752405"/>
            <a:r>
              <a:rPr lang="en-US" sz="1280" dirty="0">
                <a:solidFill>
                  <a:prstClr val="black"/>
                </a:solidFill>
              </a:rPr>
              <a:t>Anaemia,Malnutrition management of Children - 0 to 6yrs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6080" y="773430"/>
            <a:ext cx="231648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DHO views Program  Performance – Duration , Area wise on his Tab</a:t>
            </a:r>
          </a:p>
        </p:txBody>
      </p:sp>
    </p:spTree>
    <p:extLst>
      <p:ext uri="{BB962C8B-B14F-4D97-AF65-F5344CB8AC3E}">
        <p14:creationId xmlns:p14="http://schemas.microsoft.com/office/powerpoint/2010/main" val="3405461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DHO  Dashboard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32916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DHO Console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632916" y="11430"/>
            <a:ext cx="0" cy="51206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7680" y="681990"/>
            <a:ext cx="5486400" cy="2825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% of Enrolled Beneficiaries</a:t>
            </a:r>
          </a:p>
          <a:p>
            <a:pPr marL="285750" indent="-28575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% drop </a:t>
            </a:r>
            <a:r>
              <a:rPr lang="en-US" sz="1480" dirty="0" smtClean="0">
                <a:solidFill>
                  <a:prstClr val="black"/>
                </a:solidFill>
              </a:rPr>
              <a:t>outs/Opted out</a:t>
            </a:r>
            <a:endParaRPr lang="en-US" sz="1480" dirty="0">
              <a:solidFill>
                <a:prstClr val="black"/>
              </a:solidFill>
            </a:endParaRPr>
          </a:p>
          <a:p>
            <a:pPr marL="285750" indent="-28575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Performance of Stake holders</a:t>
            </a:r>
          </a:p>
          <a:p>
            <a:pPr marL="285750" indent="-28575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Performance of the Program – Area wise , Age group wise, Period wise</a:t>
            </a:r>
          </a:p>
          <a:p>
            <a:pPr marL="285750" indent="-28575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Inventory Trends</a:t>
            </a:r>
          </a:p>
          <a:p>
            <a:pPr marL="285750" indent="-28575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Expenditure – Program wise, Area wise</a:t>
            </a:r>
          </a:p>
          <a:p>
            <a:pPr marL="285750" indent="-28575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Percentage of avoidable maternal deaths</a:t>
            </a:r>
          </a:p>
          <a:p>
            <a:pPr marL="285750" indent="-28575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Percentage of maternal deaths due to the third delay (i.e. delay in receiving adequate treatment at a health facility)</a:t>
            </a:r>
          </a:p>
          <a:p>
            <a:pPr marL="285750" indent="-28575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Percentage of maternal deaths that occurred in women not scheduled for antenatal care</a:t>
            </a:r>
          </a:p>
        </p:txBody>
      </p:sp>
      <p:sp>
        <p:nvSpPr>
          <p:cNvPr id="2" name="Rectangle 1"/>
          <p:cNvSpPr/>
          <p:nvPr/>
        </p:nvSpPr>
        <p:spPr>
          <a:xfrm>
            <a:off x="6729750" y="590550"/>
            <a:ext cx="23535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DHO views performance of the Program as well as Stake holders</a:t>
            </a:r>
          </a:p>
        </p:txBody>
      </p:sp>
    </p:spTree>
    <p:extLst>
      <p:ext uri="{BB962C8B-B14F-4D97-AF65-F5344CB8AC3E}">
        <p14:creationId xmlns:p14="http://schemas.microsoft.com/office/powerpoint/2010/main" val="1951510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464"/>
          </a:xfr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8101" tIns="94051" rIns="188101" bIns="94051" rtlCol="0" anchor="ctr">
            <a:normAutofit/>
          </a:bodyPr>
          <a:lstStyle/>
          <a:p>
            <a:r>
              <a:rPr lang="en-US" sz="2000" dirty="0" smtClean="0">
                <a:solidFill>
                  <a:prstClr val="white"/>
                </a:solidFill>
              </a:rPr>
              <a:t>Admin Tasks</a:t>
            </a: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90398"/>
            <a:ext cx="9144000" cy="4626036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8101" tIns="94051" rIns="188101" bIns="94051" rtlCol="0" anchor="t">
            <a:normAutofit/>
          </a:bodyPr>
          <a:lstStyle/>
          <a:p>
            <a:pPr marL="3598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Admin 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Masters </a:t>
            </a:r>
            <a:r>
              <a:rPr lang="en-US" sz="1400" dirty="0" smtClean="0">
                <a:solidFill>
                  <a:schemeClr val="tx1"/>
                </a:solidFill>
              </a:rPr>
              <a:t> - </a:t>
            </a:r>
            <a:r>
              <a:rPr lang="en-US" sz="1400" dirty="0">
                <a:solidFill>
                  <a:schemeClr val="tx1"/>
                </a:solidFill>
              </a:rPr>
              <a:t>Creation &amp; Management of </a:t>
            </a:r>
            <a:r>
              <a:rPr lang="en-US" sz="1400" dirty="0" smtClean="0">
                <a:solidFill>
                  <a:schemeClr val="tx1"/>
                </a:solidFill>
              </a:rPr>
              <a:t>different: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/>
                </a:solidFill>
              </a:rPr>
              <a:t>Roles</a:t>
            </a:r>
            <a:endParaRPr lang="en-US" sz="14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/>
                </a:solidFill>
              </a:rPr>
              <a:t>Tasks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/>
                </a:solidFill>
              </a:rPr>
              <a:t>Programs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/>
                </a:solidFill>
              </a:rPr>
              <a:t>Care </a:t>
            </a:r>
            <a:r>
              <a:rPr lang="en-US" sz="1400" dirty="0">
                <a:solidFill>
                  <a:schemeClr val="tx1"/>
                </a:solidFill>
              </a:rPr>
              <a:t>Plan templates (nutrition, immunization,medication,physical activity, hygiene</a:t>
            </a:r>
            <a:r>
              <a:rPr lang="en-US" sz="1400" dirty="0" smtClean="0">
                <a:solidFill>
                  <a:schemeClr val="tx1"/>
                </a:solidFill>
              </a:rPr>
              <a:t>…)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/>
                </a:solidFill>
              </a:rPr>
              <a:t>Survey &amp; Assessment templates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/>
                </a:solidFill>
              </a:rPr>
              <a:t>Configuration of Parameters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/>
                </a:solidFill>
              </a:rPr>
              <a:t>Reports layout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/>
                </a:solidFill>
              </a:rPr>
              <a:t>User Roles/Privileges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/>
                </a:solidFill>
              </a:rPr>
              <a:t>Configuration and Setups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/>
                </a:solidFill>
              </a:rPr>
              <a:t>Managing Audit </a:t>
            </a:r>
            <a:r>
              <a:rPr lang="en-US" sz="1400" dirty="0">
                <a:solidFill>
                  <a:schemeClr val="tx1"/>
                </a:solidFill>
              </a:rPr>
              <a:t>logs</a:t>
            </a:r>
          </a:p>
          <a:p>
            <a:pPr marL="3598" indent="-285750">
              <a:buFont typeface="Wingdings" panose="05000000000000000000" pitchFamily="2" charset="2"/>
              <a:buChar char="q"/>
            </a:pPr>
            <a:endParaRPr lang="en-US" sz="1400" dirty="0">
              <a:solidFill>
                <a:schemeClr val="tx1"/>
              </a:solidFill>
            </a:endParaRPr>
          </a:p>
          <a:p>
            <a:pPr marL="3598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8547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sosceles Triangle 19"/>
          <p:cNvSpPr/>
          <p:nvPr/>
        </p:nvSpPr>
        <p:spPr>
          <a:xfrm>
            <a:off x="1135962" y="493619"/>
            <a:ext cx="6407838" cy="4287930"/>
          </a:xfrm>
          <a:prstGeom prst="triangle">
            <a:avLst>
              <a:gd name="adj" fmla="val 49198"/>
            </a:avLst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98" y="84506"/>
            <a:ext cx="8490291" cy="327074"/>
          </a:xfrm>
        </p:spPr>
        <p:txBody>
          <a:bodyPr>
            <a:noAutofit/>
          </a:bodyPr>
          <a:lstStyle/>
          <a:p>
            <a:pPr algn="ctr" defTabSz="609585"/>
            <a:r>
              <a:rPr lang="en-US" sz="2000" b="0" u="sng" dirty="0">
                <a:solidFill>
                  <a:srgbClr val="F37021"/>
                </a:solidFill>
                <a:latin typeface="Arial Rounded MT Bold" panose="020F0704030504030204" pitchFamily="34" charset="0"/>
                <a:cs typeface="ＭＳ Ｐゴシック" pitchFamily="-112" charset="-128"/>
              </a:rPr>
              <a:t>Health Information Flow Structure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51067" y="1908339"/>
            <a:ext cx="1577627" cy="26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Civil/District Hospital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34981" y="2657959"/>
            <a:ext cx="2209800" cy="290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Rural </a:t>
            </a:r>
            <a:r>
              <a:rPr lang="en-US" sz="1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Hospital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00123" y="3502036"/>
            <a:ext cx="2614539" cy="3347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PHC</a:t>
            </a:r>
          </a:p>
        </p:txBody>
      </p:sp>
      <p:sp>
        <p:nvSpPr>
          <p:cNvPr id="8" name="Oval 7"/>
          <p:cNvSpPr/>
          <p:nvPr/>
        </p:nvSpPr>
        <p:spPr>
          <a:xfrm>
            <a:off x="3877264" y="4324549"/>
            <a:ext cx="525276" cy="287545"/>
          </a:xfrm>
          <a:prstGeom prst="ellipse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alibri" panose="020F0502020204030204" pitchFamily="34" charset="0"/>
              </a:rPr>
              <a:t>SC</a:t>
            </a:r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541409" y="4335684"/>
            <a:ext cx="547849" cy="289553"/>
          </a:xfrm>
          <a:prstGeom prst="ellipse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alibri" panose="020F0502020204030204" pitchFamily="34" charset="0"/>
              </a:rPr>
              <a:t>SC</a:t>
            </a:r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228127" y="4310734"/>
            <a:ext cx="537337" cy="305241"/>
          </a:xfrm>
          <a:prstGeom prst="ellipse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alibri" panose="020F0502020204030204" pitchFamily="34" charset="0"/>
              </a:rPr>
              <a:t>SC</a:t>
            </a:r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223917" y="4310734"/>
            <a:ext cx="530997" cy="301360"/>
          </a:xfrm>
          <a:prstGeom prst="ellipse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alibri" panose="020F0502020204030204" pitchFamily="34" charset="0"/>
              </a:rPr>
              <a:t>SC</a:t>
            </a:r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566" y="1684390"/>
            <a:ext cx="25129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latin typeface="Calibri" panose="020F0502020204030204" pitchFamily="34" charset="0"/>
              </a:rPr>
              <a:t>Specialist, District Health Officer</a:t>
            </a:r>
            <a:endParaRPr lang="en-US" sz="1000" u="sng" dirty="0">
              <a:latin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7766" y="3990118"/>
            <a:ext cx="1448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 u="sng">
                <a:solidFill>
                  <a:schemeClr val="accent1"/>
                </a:solidFill>
              </a:defRPr>
            </a:lvl1pPr>
          </a:lstStyle>
          <a:p>
            <a:r>
              <a:rPr lang="en-US" b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ASHA,AWW</a:t>
            </a:r>
          </a:p>
          <a:p>
            <a:r>
              <a:rPr lang="en-US" b="0" u="none" dirty="0" smtClean="0">
                <a:solidFill>
                  <a:schemeClr val="tx1"/>
                </a:solidFill>
                <a:latin typeface="Calibri" panose="020F0502020204030204" pitchFamily="34" charset="0"/>
              </a:rPr>
              <a:t>1 HW : 1,000 population</a:t>
            </a:r>
            <a:endParaRPr lang="en-US" b="0" u="none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607" y="2637584"/>
            <a:ext cx="25129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 u="sng">
                <a:solidFill>
                  <a:schemeClr val="accent1"/>
                </a:solidFill>
              </a:defRPr>
            </a:lvl1pPr>
          </a:lstStyle>
          <a:p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</a:rPr>
              <a:t>Health Officer Block level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6142" y="3436692"/>
            <a:ext cx="2512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 u="sng">
                <a:solidFill>
                  <a:schemeClr val="accent1"/>
                </a:solidFill>
              </a:defRPr>
            </a:lvl1pPr>
          </a:lstStyle>
          <a:p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</a:rPr>
              <a:t>MO/ANM, </a:t>
            </a:r>
            <a:r>
              <a:rPr lang="en-US" b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ASHA,AWW,MPW </a:t>
            </a:r>
          </a:p>
          <a:p>
            <a:r>
              <a:rPr lang="en-US" b="0" u="none" dirty="0" smtClean="0">
                <a:solidFill>
                  <a:schemeClr val="tx1"/>
                </a:solidFill>
                <a:latin typeface="Calibri" panose="020F0502020204030204" pitchFamily="34" charset="0"/>
              </a:rPr>
              <a:t>1 PHC : 1 ANM/MO</a:t>
            </a:r>
            <a:endParaRPr lang="en-US" b="0" u="none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580511" y="4310734"/>
            <a:ext cx="516692" cy="325640"/>
          </a:xfrm>
          <a:prstGeom prst="ellipse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alibri" panose="020F0502020204030204" pitchFamily="34" charset="0"/>
              </a:rPr>
              <a:t>SC</a:t>
            </a:r>
            <a:endParaRPr lang="en-US" sz="1000" dirty="0">
              <a:latin typeface="Calibri" panose="020F0502020204030204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3000019" y="4038727"/>
            <a:ext cx="115351" cy="221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0"/>
          </p:cNvCxnSpPr>
          <p:nvPr/>
        </p:nvCxnSpPr>
        <p:spPr>
          <a:xfrm flipV="1">
            <a:off x="3489416" y="4052399"/>
            <a:ext cx="57853" cy="2583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4175347" y="4052399"/>
            <a:ext cx="2902" cy="221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238227" y="4045204"/>
            <a:ext cx="137946" cy="221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4708977" y="4053463"/>
            <a:ext cx="73781" cy="2518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4260977" y="2280384"/>
            <a:ext cx="2902" cy="221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4263879" y="3080087"/>
            <a:ext cx="2902" cy="221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19050" y="4187623"/>
            <a:ext cx="25129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 u="sng">
                <a:solidFill>
                  <a:schemeClr val="accent1"/>
                </a:solidFill>
              </a:defRPr>
            </a:lvl1pPr>
          </a:lstStyle>
          <a:p>
            <a:r>
              <a:rPr lang="en-US" b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Sub Center- 5,000 (population)</a:t>
            </a:r>
            <a:endParaRPr lang="en-US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157828" y="2837278"/>
            <a:ext cx="25129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 u="sng">
                <a:solidFill>
                  <a:schemeClr val="accent1"/>
                </a:solidFill>
              </a:defRPr>
            </a:lvl1pPr>
          </a:lstStyle>
          <a:p>
            <a:r>
              <a:rPr lang="en-US" b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1,00,000 population</a:t>
            </a:r>
            <a:endParaRPr lang="en-US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28718" y="3420600"/>
            <a:ext cx="25129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 u="sng">
                <a:solidFill>
                  <a:schemeClr val="accent1"/>
                </a:solidFill>
              </a:defRPr>
            </a:lvl1pPr>
          </a:lstStyle>
          <a:p>
            <a:r>
              <a:rPr lang="en-US" b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PHC : 20,000 - 30,000  (population)</a:t>
            </a:r>
            <a:endParaRPr lang="en-US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86600" y="2156600"/>
            <a:ext cx="25129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 u="sng">
                <a:solidFill>
                  <a:schemeClr val="accent1"/>
                </a:solidFill>
              </a:defRPr>
            </a:lvl1pPr>
          </a:lstStyle>
          <a:p>
            <a:r>
              <a:rPr lang="en-US" b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&gt; 1,00,000 population</a:t>
            </a:r>
            <a:endParaRPr lang="en-US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780859" y="1212834"/>
            <a:ext cx="1034474" cy="217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DHO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257576" y="1573434"/>
            <a:ext cx="2902" cy="221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10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255520" y="1169670"/>
            <a:ext cx="649224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2405"/>
            <a:r>
              <a:rPr lang="en-US" sz="2640" dirty="0" smtClean="0">
                <a:solidFill>
                  <a:prstClr val="white">
                    <a:lumMod val="50000"/>
                  </a:prst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Admin </a:t>
            </a:r>
            <a:endParaRPr lang="en-US" sz="2640" dirty="0">
              <a:solidFill>
                <a:prstClr val="white">
                  <a:lumMod val="50000"/>
                </a:prst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defTabSz="752405"/>
            <a:endParaRPr lang="en-US" sz="2400" b="1" dirty="0">
              <a:solidFill>
                <a:prstClr val="white">
                  <a:lumMod val="50000"/>
                </a:prst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04"/>
          <a:stretch/>
        </p:blipFill>
        <p:spPr>
          <a:xfrm>
            <a:off x="0" y="-12882"/>
            <a:ext cx="9144000" cy="6997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6720" y="1022067"/>
            <a:ext cx="1615440" cy="1603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11430"/>
            <a:ext cx="2743200" cy="67540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8981" y="1022067"/>
            <a:ext cx="1582410" cy="1601337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280459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0218"/>
          </a:xfr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8101" tIns="94051" rIns="188101" bIns="94051" rtlCol="0" anchor="ctr">
            <a:normAutofit/>
          </a:bodyPr>
          <a:lstStyle/>
          <a:p>
            <a:r>
              <a:rPr lang="en-US" sz="2000" dirty="0">
                <a:solidFill>
                  <a:prstClr val="white"/>
                </a:solidFill>
              </a:rPr>
              <a:t>Proposed Devices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77710"/>
            <a:ext cx="9144000" cy="4565790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8101" tIns="94051" rIns="188101" bIns="94051" rtlCol="0" anchor="t">
            <a:normAutofit/>
          </a:bodyPr>
          <a:lstStyle/>
          <a:p>
            <a:pPr marL="3598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Technology Devices 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Tab : ANM / MO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Tab/ Mobile  : ASHA , AWW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Mobile : Patient</a:t>
            </a:r>
          </a:p>
          <a:p>
            <a:pPr marL="3598" indent="-285750">
              <a:buFont typeface="Wingdings" panose="05000000000000000000" pitchFamily="2" charset="2"/>
              <a:buChar char="q"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3598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chemeClr val="tx1"/>
                </a:solidFill>
              </a:rPr>
              <a:t>Portable </a:t>
            </a:r>
            <a:r>
              <a:rPr lang="en-US" sz="1600" dirty="0">
                <a:solidFill>
                  <a:schemeClr val="tx1"/>
                </a:solidFill>
              </a:rPr>
              <a:t>Medical Devices: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Hb measuring system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Pulse oximeter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BP Apparatus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Glucometer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Fetal Monitoring System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ECG Monitoring System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marL="3598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tx1"/>
              </a:solidFill>
            </a:endParaRPr>
          </a:p>
          <a:p>
            <a:pPr marL="3598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0329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418" y="590550"/>
            <a:ext cx="9117458" cy="4492803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marL="3598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prstClr val="black"/>
                </a:solidFill>
              </a:rPr>
              <a:t>Maternal Health Care under  MCH/RCH Program</a:t>
            </a:r>
          </a:p>
          <a:p>
            <a:pPr marL="3598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prstClr val="black"/>
              </a:solidFill>
            </a:endParaRPr>
          </a:p>
          <a:p>
            <a:pPr marL="3598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prstClr val="black"/>
                </a:solidFill>
              </a:rPr>
              <a:t>Child Health Care under  ICDS Program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7124" y="0"/>
            <a:ext cx="9144000" cy="590550"/>
          </a:xfr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+mn-lt"/>
                <a:ea typeface="+mn-ea"/>
                <a:cs typeface="+mn-cs"/>
              </a:rPr>
              <a:t>Use Cases </a:t>
            </a:r>
          </a:p>
        </p:txBody>
      </p:sp>
    </p:spTree>
    <p:extLst>
      <p:ext uri="{BB962C8B-B14F-4D97-AF65-F5344CB8AC3E}">
        <p14:creationId xmlns:p14="http://schemas.microsoft.com/office/powerpoint/2010/main" val="799168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77710"/>
            <a:ext cx="9144000" cy="4565790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8101" tIns="94051" rIns="188101" bIns="94051" rtlCol="0" anchor="t">
            <a:normAutofit/>
          </a:bodyPr>
          <a:lstStyle/>
          <a:p>
            <a:pPr lvl="1"/>
            <a:endParaRPr lang="en-US" dirty="0">
              <a:solidFill>
                <a:schemeClr val="tx1"/>
              </a:solidFill>
            </a:endParaRPr>
          </a:p>
          <a:p>
            <a:pPr marL="3598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tx1"/>
              </a:solidFill>
            </a:endParaRPr>
          </a:p>
          <a:p>
            <a:pPr marL="3598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5770" y="2418150"/>
            <a:ext cx="1209843" cy="75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Investigations conducted - data entered manually / auto captured in the system (device integration)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http://clipartist.info/www/TATARTIST.NET/N/netalloy_toy_mobile_phone_black_white_line_art_tattoo_tatoo-555px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04" y="6329743"/>
            <a:ext cx="347057" cy="352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57944" y="6138051"/>
            <a:ext cx="9162256" cy="700899"/>
            <a:chOff x="-776540" y="1358987"/>
            <a:chExt cx="10021900" cy="5244012"/>
          </a:xfrm>
        </p:grpSpPr>
        <p:sp>
          <p:nvSpPr>
            <p:cNvPr id="7" name="Rectangle 6"/>
            <p:cNvSpPr/>
            <p:nvPr/>
          </p:nvSpPr>
          <p:spPr>
            <a:xfrm>
              <a:off x="-776540" y="1358987"/>
              <a:ext cx="10021900" cy="5244012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</p:sp>
        <p:sp>
          <p:nvSpPr>
            <p:cNvPr id="8" name="Rectangle 7"/>
            <p:cNvSpPr/>
            <p:nvPr/>
          </p:nvSpPr>
          <p:spPr>
            <a:xfrm>
              <a:off x="6165080" y="1358987"/>
              <a:ext cx="2900769" cy="5244012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marR="0" lvl="0" indent="0" defTabSz="7112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8" descr="http://clipartist.info/www/TATARTIST.NET/N/netalloy_toy_mobile_phone_black_white_line_art_tattoo_tatoo-555px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888" y="5889851"/>
            <a:ext cx="392208" cy="43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http://clipartist.info/www/TATARTIST.NET/N/netalloy_toy_mobile_phone_black_white_line_art_tattoo_tatoo-555px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12" y="5889851"/>
            <a:ext cx="392208" cy="43204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5138050" y="670444"/>
            <a:ext cx="1104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 smtClean="0">
                <a:latin typeface="Calibri"/>
              </a:rPr>
              <a:t>User consent taken User is enrolled </a:t>
            </a:r>
            <a:r>
              <a:rPr lang="en-US" sz="800" dirty="0">
                <a:latin typeface="Calibri"/>
              </a:rPr>
              <a:t>by </a:t>
            </a:r>
            <a:r>
              <a:rPr lang="en-US" sz="800" dirty="0" smtClean="0">
                <a:latin typeface="Calibri"/>
              </a:rPr>
              <a:t>ASHA into the appropriate program</a:t>
            </a:r>
            <a:endParaRPr lang="en-US" sz="800" dirty="0">
              <a:latin typeface="Calibri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163054" y="937098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7983772" y="1184763"/>
            <a:ext cx="243758" cy="144792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04401" y="2346009"/>
            <a:ext cx="1265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335"/>
            <a:r>
              <a:rPr lang="en-US" sz="800" dirty="0" smtClean="0">
                <a:latin typeface="Calibri"/>
              </a:rPr>
              <a:t>User Information/appointment date displayed to ANM/MO along with appointment schedule and other details</a:t>
            </a:r>
            <a:endParaRPr lang="en-US" sz="800" dirty="0">
              <a:latin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0" y="657434"/>
            <a:ext cx="430303" cy="4291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28393" y="1586934"/>
            <a:ext cx="1021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 smtClean="0">
                <a:latin typeface="Calibri"/>
              </a:rPr>
              <a:t>ASHA / System captures  vitals with the help of device (device integration)</a:t>
            </a:r>
            <a:endParaRPr lang="en-US" sz="800" dirty="0">
              <a:latin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1232" y="2369275"/>
            <a:ext cx="1000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 smtClean="0">
                <a:latin typeface="Calibri"/>
              </a:rPr>
              <a:t>ASHA schedules appointment with PHC center for checkup via App</a:t>
            </a:r>
            <a:endParaRPr lang="en-US" sz="800" dirty="0"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909320" y="2389299"/>
            <a:ext cx="940739" cy="619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3335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latin typeface="Calibri"/>
              </a:rPr>
              <a:t>System suggests / generates Care Plan for the User </a:t>
            </a:r>
            <a:r>
              <a:rPr lang="en-US" sz="800" dirty="0">
                <a:latin typeface="Calibri"/>
              </a:rPr>
              <a:t>	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0" y="-11511"/>
            <a:ext cx="9144000" cy="5474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8101" tIns="94051" rIns="188101" bIns="94051" rtlCol="0" anchor="ctr">
            <a:normAutofit fontScale="97500"/>
          </a:bodyPr>
          <a:lstStyle>
            <a:lvl1pPr algn="ctr" defTabSz="752405" rtl="0" eaLnBrk="1" latinLnBrk="0" hangingPunct="1">
              <a:spcBef>
                <a:spcPct val="0"/>
              </a:spcBef>
              <a:buNone/>
              <a:defRPr sz="364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chemeClr val="bg1"/>
                </a:solidFill>
              </a:rPr>
              <a:t>Maternal Health Care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794553" y="3309276"/>
            <a:ext cx="1085016" cy="75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latin typeface="Calibri"/>
              </a:rPr>
              <a:t>Reminders </a:t>
            </a:r>
            <a:r>
              <a:rPr lang="en-US" sz="800" dirty="0">
                <a:latin typeface="Calibri"/>
              </a:rPr>
              <a:t>sent to User for </a:t>
            </a:r>
            <a:r>
              <a:rPr lang="en-US" sz="800" dirty="0" smtClean="0">
                <a:latin typeface="Calibri"/>
              </a:rPr>
              <a:t>medication , food </a:t>
            </a:r>
            <a:r>
              <a:rPr lang="en-US" sz="800" dirty="0">
                <a:latin typeface="Calibri"/>
              </a:rPr>
              <a:t>intake </a:t>
            </a:r>
            <a:r>
              <a:rPr lang="en-US" sz="800" dirty="0" smtClean="0">
                <a:latin typeface="Calibri"/>
              </a:rPr>
              <a:t>, </a:t>
            </a:r>
            <a:r>
              <a:rPr lang="en-US" sz="800" dirty="0">
                <a:latin typeface="Calibri"/>
              </a:rPr>
              <a:t>physical </a:t>
            </a:r>
            <a:r>
              <a:rPr lang="en-US" sz="800" dirty="0" smtClean="0">
                <a:latin typeface="Calibri"/>
              </a:rPr>
              <a:t>activity , hygiene 	</a:t>
            </a:r>
            <a:endParaRPr lang="en-US" sz="800" dirty="0">
              <a:latin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91129" y="3270432"/>
            <a:ext cx="1837170" cy="88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latin typeface="Calibri"/>
              </a:rPr>
              <a:t> Reminders sent to User /ASHA for scheduled </a:t>
            </a:r>
            <a:r>
              <a:rPr lang="en-US" sz="800" dirty="0">
                <a:latin typeface="Calibri"/>
              </a:rPr>
              <a:t>appointments, </a:t>
            </a:r>
            <a:r>
              <a:rPr lang="en-US" sz="800" dirty="0" smtClean="0">
                <a:latin typeface="Calibri"/>
              </a:rPr>
              <a:t>Vaccinations, Counselling &amp; educational sessions on Child health ,Safe delivery,MTP ,Pre-Intra-Postnatal care &amp; Family Planning </a:t>
            </a:r>
            <a:endParaRPr lang="en-US" sz="800" dirty="0"/>
          </a:p>
          <a:p>
            <a:pPr marR="0" lvl="0" defTabSz="913335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latin typeface="Calibri"/>
              </a:rPr>
              <a:t>	</a:t>
            </a:r>
            <a:endParaRPr lang="en-US" sz="800" dirty="0">
              <a:latin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54074" y="723843"/>
            <a:ext cx="1270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 smtClean="0">
                <a:latin typeface="Calibri"/>
              </a:rPr>
              <a:t>Based on survey, ASHA counsel/educate the user for her needs(use of Videos/ You tube links, Pictures &amp; docs)</a:t>
            </a:r>
            <a:endParaRPr lang="en-US" sz="800" dirty="0">
              <a:latin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66969" y="1626521"/>
            <a:ext cx="1096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 smtClean="0">
                <a:latin typeface="Calibri"/>
              </a:rPr>
              <a:t>ASHA uploads the Data into system</a:t>
            </a:r>
            <a:endParaRPr lang="en-US" sz="800" dirty="0">
              <a:latin typeface="Calibri"/>
            </a:endParaRPr>
          </a:p>
        </p:txBody>
      </p:sp>
      <p:sp>
        <p:nvSpPr>
          <p:cNvPr id="24" name="Right Arrow 23"/>
          <p:cNvSpPr/>
          <p:nvPr/>
        </p:nvSpPr>
        <p:spPr>
          <a:xfrm rot="10800000">
            <a:off x="6082631" y="1735944"/>
            <a:ext cx="258675" cy="14804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4812272" y="926526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91372" y="1458654"/>
            <a:ext cx="1261573" cy="88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latin typeface="Calibri"/>
              </a:rPr>
              <a:t> ASHA  captures Demographic data , Family history, ADL, Alcohol , tobacco consumption, symptoms of Problems of the User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55810" y="2406237"/>
            <a:ext cx="1100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335"/>
            <a:r>
              <a:rPr lang="en-US" sz="800" dirty="0" smtClean="0">
                <a:latin typeface="Calibri"/>
              </a:rPr>
              <a:t>Appointment Alert send to user /ASHA/ANM/MO</a:t>
            </a:r>
            <a:endParaRPr lang="en-US" sz="800" dirty="0">
              <a:latin typeface="Calibri"/>
            </a:endParaRPr>
          </a:p>
        </p:txBody>
      </p:sp>
      <p:sp>
        <p:nvSpPr>
          <p:cNvPr id="28" name="Right Arrow 27"/>
          <p:cNvSpPr/>
          <p:nvPr/>
        </p:nvSpPr>
        <p:spPr>
          <a:xfrm rot="5400000">
            <a:off x="8133651" y="3075469"/>
            <a:ext cx="260155" cy="146664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334544" y="3266213"/>
            <a:ext cx="1942333" cy="88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</a:t>
            </a: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 </a:t>
            </a:r>
            <a:r>
              <a:rPr lang="en-US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receive voice, text messages / </a:t>
            </a: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tube /video/document links on </a:t>
            </a:r>
            <a:r>
              <a:rPr lang="en-US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Alcohol/tobacco/smoking </a:t>
            </a: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quitting along with diet, exercise, </a:t>
            </a:r>
            <a:r>
              <a:rPr lang="en-US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medication Plan &amp;  </a:t>
            </a: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counselling </a:t>
            </a:r>
            <a:r>
              <a:rPr lang="en-US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hygiene , environment safety on her HealthMon </a:t>
            </a: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91376" y="1496734"/>
            <a:ext cx="128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 smtClean="0">
                <a:latin typeface="Calibri"/>
              </a:rPr>
              <a:t>The User will be put </a:t>
            </a:r>
            <a:r>
              <a:rPr lang="en-US" sz="800" dirty="0">
                <a:latin typeface="Calibri"/>
              </a:rPr>
              <a:t>into a message group based on criteria such as age, </a:t>
            </a:r>
            <a:r>
              <a:rPr lang="en-US" sz="800" dirty="0" smtClean="0">
                <a:latin typeface="Calibri"/>
              </a:rPr>
              <a:t>care needs etc..</a:t>
            </a:r>
            <a:endParaRPr lang="en-US" sz="800" dirty="0">
              <a:latin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1272" y="638788"/>
            <a:ext cx="1354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Calibri"/>
              </a:rPr>
              <a:t>ASHA conducts population survey on device or User </a:t>
            </a:r>
            <a:r>
              <a:rPr lang="en-US" sz="800" dirty="0">
                <a:latin typeface="Calibri"/>
              </a:rPr>
              <a:t>Receives an initial outreach SMS engaging them in the </a:t>
            </a:r>
            <a:r>
              <a:rPr lang="en-US" sz="800" dirty="0" smtClean="0">
                <a:latin typeface="Calibri"/>
              </a:rPr>
              <a:t>programme</a:t>
            </a:r>
            <a:endParaRPr lang="en-US" sz="800" dirty="0">
              <a:latin typeface="Calibri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6398276" y="897477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1849377" y="897477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ight Arrow 33"/>
          <p:cNvSpPr/>
          <p:nvPr/>
        </p:nvSpPr>
        <p:spPr>
          <a:xfrm rot="5400000">
            <a:off x="562526" y="2151398"/>
            <a:ext cx="242598" cy="144954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35" name="Right Arrow 34"/>
          <p:cNvSpPr/>
          <p:nvPr/>
        </p:nvSpPr>
        <p:spPr>
          <a:xfrm rot="10800000">
            <a:off x="4453596" y="1732832"/>
            <a:ext cx="258675" cy="134681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38659" y="804759"/>
            <a:ext cx="1191301" cy="35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latin typeface="Calibri"/>
              </a:rPr>
              <a:t> ASHA  captures survey into system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806176" y="1506750"/>
            <a:ext cx="1220126" cy="88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3335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latin typeface="Calibri"/>
              </a:rPr>
              <a:t>System/user captures/record alcohol usage, exercise, BP, temperature, weight , anthropometric data, Pulse etc. 	</a:t>
            </a:r>
            <a:endParaRPr lang="en-US" sz="800" dirty="0">
              <a:latin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0357" y="1553398"/>
            <a:ext cx="1252483" cy="48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latin typeface="Calibri"/>
              </a:rPr>
              <a:t>User is  redirected to PHC for further investigations /checkup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ight Arrow 38"/>
          <p:cNvSpPr/>
          <p:nvPr/>
        </p:nvSpPr>
        <p:spPr>
          <a:xfrm rot="10800000">
            <a:off x="3112597" y="1716016"/>
            <a:ext cx="258675" cy="134681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ight Arrow 39"/>
          <p:cNvSpPr/>
          <p:nvPr/>
        </p:nvSpPr>
        <p:spPr>
          <a:xfrm rot="10800000">
            <a:off x="7681061" y="1776408"/>
            <a:ext cx="258675" cy="120075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54319" y="2415261"/>
            <a:ext cx="1252483" cy="61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latin typeface="Calibri"/>
              </a:rPr>
              <a:t>User visits PHC Center - ANM Registers New User or views the record available in the system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1272253" y="2561292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2653309" y="2568840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4337544" y="2587532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19761" y="731999"/>
            <a:ext cx="130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 smtClean="0">
                <a:latin typeface="Calibri"/>
              </a:rPr>
              <a:t>User is enrolled </a:t>
            </a:r>
            <a:r>
              <a:rPr lang="en-US" sz="800" dirty="0">
                <a:latin typeface="Calibri"/>
              </a:rPr>
              <a:t>by </a:t>
            </a:r>
            <a:r>
              <a:rPr lang="en-US" sz="800" dirty="0" smtClean="0">
                <a:latin typeface="Calibri"/>
              </a:rPr>
              <a:t>ASHA into the appropriate program</a:t>
            </a:r>
            <a:endParaRPr lang="en-US" sz="800" dirty="0">
              <a:latin typeface="Calibri"/>
            </a:endParaRPr>
          </a:p>
        </p:txBody>
      </p:sp>
      <p:sp>
        <p:nvSpPr>
          <p:cNvPr id="46" name="Right Arrow 45"/>
          <p:cNvSpPr/>
          <p:nvPr/>
        </p:nvSpPr>
        <p:spPr>
          <a:xfrm rot="10800000">
            <a:off x="7562833" y="3525571"/>
            <a:ext cx="258675" cy="159129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ight Arrow 46"/>
          <p:cNvSpPr/>
          <p:nvPr/>
        </p:nvSpPr>
        <p:spPr>
          <a:xfrm rot="10800000">
            <a:off x="5299242" y="3541209"/>
            <a:ext cx="258675" cy="155608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ight Arrow 47"/>
          <p:cNvSpPr/>
          <p:nvPr/>
        </p:nvSpPr>
        <p:spPr>
          <a:xfrm rot="10800000">
            <a:off x="3032614" y="3541693"/>
            <a:ext cx="258675" cy="140119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68771" y="3279249"/>
            <a:ext cx="1594509" cy="619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latin typeface="Calibri"/>
              </a:rPr>
              <a:t>Alerts sent to ANM/MO/ASHA /User in case of discrepancies (Medication skipped, Appointment date missed etc..)</a:t>
            </a:r>
            <a:endParaRPr lang="en-US" sz="800" dirty="0">
              <a:latin typeface="Calibri"/>
            </a:endParaRPr>
          </a:p>
        </p:txBody>
      </p:sp>
      <p:sp>
        <p:nvSpPr>
          <p:cNvPr id="50" name="Right Arrow 49"/>
          <p:cNvSpPr/>
          <p:nvPr/>
        </p:nvSpPr>
        <p:spPr>
          <a:xfrm rot="5400000">
            <a:off x="572189" y="4077961"/>
            <a:ext cx="208734" cy="132412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51" name="Right Arrow 50"/>
          <p:cNvSpPr/>
          <p:nvPr/>
        </p:nvSpPr>
        <p:spPr>
          <a:xfrm rot="10800000">
            <a:off x="1549654" y="3493344"/>
            <a:ext cx="258675" cy="150015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6015538" y="2568840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04197" y="4253767"/>
            <a:ext cx="11900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 smtClean="0">
                <a:latin typeface="Calibri"/>
              </a:rPr>
              <a:t> </a:t>
            </a:r>
            <a:r>
              <a:rPr lang="en-US" sz="800" dirty="0">
                <a:latin typeface="Calibri"/>
              </a:rPr>
              <a:t>Collaboration (initiated by users or system based on Predefined Schedules or  discrepancies in expected outcome)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214595" y="4146578"/>
            <a:ext cx="865651" cy="88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latin typeface="Calibri"/>
              </a:rPr>
              <a:t>ASHA/ANM records  User’s </a:t>
            </a:r>
            <a:r>
              <a:rPr lang="en-US" sz="800" dirty="0">
                <a:latin typeface="Calibri"/>
              </a:rPr>
              <a:t>feedback on </a:t>
            </a:r>
            <a:r>
              <a:rPr lang="en-US" sz="800" dirty="0" smtClean="0">
                <a:latin typeface="Calibri"/>
              </a:rPr>
              <a:t>services / Queries in the App</a:t>
            </a:r>
            <a:endParaRPr lang="en-US" sz="800" dirty="0">
              <a:latin typeface="Calibri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076388" y="4267860"/>
            <a:ext cx="898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 smtClean="0">
                <a:latin typeface="Calibri"/>
              </a:rPr>
              <a:t>Patient/Family views &amp; tracks health Status via HealthMon App</a:t>
            </a:r>
            <a:endParaRPr lang="en-US" sz="800" dirty="0">
              <a:latin typeface="Calibri"/>
            </a:endParaRPr>
          </a:p>
        </p:txBody>
      </p:sp>
      <p:sp>
        <p:nvSpPr>
          <p:cNvPr id="56" name="Right Arrow 55"/>
          <p:cNvSpPr/>
          <p:nvPr/>
        </p:nvSpPr>
        <p:spPr>
          <a:xfrm>
            <a:off x="1451053" y="4466854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5740961" y="4458311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ight Arrow 57"/>
          <p:cNvSpPr/>
          <p:nvPr/>
        </p:nvSpPr>
        <p:spPr>
          <a:xfrm>
            <a:off x="6950692" y="4423752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ight Arrow 58"/>
          <p:cNvSpPr/>
          <p:nvPr/>
        </p:nvSpPr>
        <p:spPr>
          <a:xfrm>
            <a:off x="2903882" y="4476750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170444" y="4296677"/>
            <a:ext cx="1160303" cy="619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latin typeface="Calibri"/>
              </a:rPr>
              <a:t>Care Plan Modified based on findings and is approved by ANM/MO</a:t>
            </a:r>
            <a:endParaRPr lang="en-US" sz="800" dirty="0">
              <a:latin typeface="Calibri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593736" y="4283107"/>
            <a:ext cx="10041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 smtClean="0">
                <a:latin typeface="Calibri"/>
              </a:rPr>
              <a:t>Alert/Message sent to Care Team for Modified plan and is viewed by Patient and Team</a:t>
            </a:r>
            <a:endParaRPr lang="en-US" sz="800" dirty="0">
              <a:latin typeface="Calibri"/>
            </a:endParaRPr>
          </a:p>
        </p:txBody>
      </p:sp>
      <p:sp>
        <p:nvSpPr>
          <p:cNvPr id="62" name="Right Arrow 61"/>
          <p:cNvSpPr/>
          <p:nvPr/>
        </p:nvSpPr>
        <p:spPr>
          <a:xfrm>
            <a:off x="7978508" y="4458311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245925" y="4164975"/>
            <a:ext cx="766782" cy="88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latin typeface="Calibri"/>
              </a:rPr>
              <a:t>Reports/Analytics are generated and viewed by HO and Care Team</a:t>
            </a:r>
            <a:endParaRPr lang="en-US" sz="800" dirty="0">
              <a:latin typeface="Calibri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696482" y="4345311"/>
            <a:ext cx="1160303" cy="487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latin typeface="Calibri"/>
              </a:rPr>
              <a:t>ANM referrers User to Specialist based on Care needs/severity</a:t>
            </a:r>
            <a:endParaRPr lang="en-US" sz="800" dirty="0">
              <a:latin typeface="Calibri"/>
            </a:endParaRPr>
          </a:p>
        </p:txBody>
      </p:sp>
      <p:sp>
        <p:nvSpPr>
          <p:cNvPr id="65" name="Right Arrow 64"/>
          <p:cNvSpPr/>
          <p:nvPr/>
        </p:nvSpPr>
        <p:spPr>
          <a:xfrm>
            <a:off x="4296066" y="4486255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874935" y="3271646"/>
            <a:ext cx="1252483" cy="61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latin typeface="Calibri"/>
              </a:rPr>
              <a:t>ASHA provides supplements(vitamins), vaccines  to User and records it  in the system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7" name="Right Arrow 66"/>
          <p:cNvSpPr/>
          <p:nvPr/>
        </p:nvSpPr>
        <p:spPr>
          <a:xfrm rot="10800000">
            <a:off x="1442841" y="1655202"/>
            <a:ext cx="258675" cy="164230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Right Arrow 67"/>
          <p:cNvSpPr/>
          <p:nvPr/>
        </p:nvSpPr>
        <p:spPr>
          <a:xfrm>
            <a:off x="7545682" y="2596991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585210" y="1646420"/>
            <a:ext cx="2883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847716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405584"/>
            <a:ext cx="9119910" cy="4737916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8101" tIns="94051" rIns="188101" bIns="94051" rtlCol="0" anchor="t">
            <a:normAutofit/>
          </a:bodyPr>
          <a:lstStyle/>
          <a:p>
            <a:pPr marL="0" indent="0"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28670" y="2155113"/>
            <a:ext cx="1238350" cy="7508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Investigations conducted -data entered manually / auto captured in the system (device integration)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http://clipartist.info/www/TATARTIST.NET/N/netalloy_toy_mobile_phone_black_white_line_art_tattoo_tatoo-555px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6177343"/>
            <a:ext cx="347057" cy="352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0" y="5985651"/>
            <a:ext cx="9162256" cy="700899"/>
            <a:chOff x="-776540" y="1358987"/>
            <a:chExt cx="10021900" cy="5244012"/>
          </a:xfrm>
        </p:grpSpPr>
        <p:sp>
          <p:nvSpPr>
            <p:cNvPr id="7" name="Rectangle 6"/>
            <p:cNvSpPr/>
            <p:nvPr/>
          </p:nvSpPr>
          <p:spPr>
            <a:xfrm>
              <a:off x="-776540" y="1358987"/>
              <a:ext cx="10021900" cy="5244012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</p:sp>
        <p:sp>
          <p:nvSpPr>
            <p:cNvPr id="8" name="Rectangle 7"/>
            <p:cNvSpPr/>
            <p:nvPr/>
          </p:nvSpPr>
          <p:spPr>
            <a:xfrm>
              <a:off x="6165080" y="1358987"/>
              <a:ext cx="2900769" cy="5244012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marR="0" lvl="0" indent="0" defTabSz="7112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8" descr="http://clipartist.info/www/TATARTIST.NET/N/netalloy_toy_mobile_phone_black_white_line_art_tattoo_tatoo-555px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5737451"/>
            <a:ext cx="392208" cy="43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http://clipartist.info/www/TATARTIST.NET/N/netalloy_toy_mobile_phone_black_white_line_art_tattoo_tatoo-555px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5737451"/>
            <a:ext cx="392208" cy="43204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5080106" y="518044"/>
            <a:ext cx="110444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 smtClean="0">
                <a:latin typeface="Calibri"/>
              </a:rPr>
              <a:t>User consent taken User is enrolled </a:t>
            </a:r>
            <a:r>
              <a:rPr lang="en-US" sz="800" dirty="0">
                <a:latin typeface="Calibri"/>
              </a:rPr>
              <a:t>by </a:t>
            </a:r>
            <a:r>
              <a:rPr lang="en-US" sz="800" dirty="0" smtClean="0">
                <a:latin typeface="Calibri"/>
              </a:rPr>
              <a:t>ASHA into the appropriate program</a:t>
            </a:r>
            <a:endParaRPr lang="en-US" sz="800" dirty="0">
              <a:latin typeface="Calibri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226057" y="805709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7089018" y="1148584"/>
            <a:ext cx="243758" cy="144792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1164" y="2186220"/>
            <a:ext cx="126550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3335"/>
            <a:r>
              <a:rPr lang="en-US" sz="800" dirty="0" smtClean="0">
                <a:latin typeface="Calibri"/>
              </a:rPr>
              <a:t>User Information/appointment date displayed to ANM/MO along with appointment schedule and other details</a:t>
            </a:r>
            <a:endParaRPr lang="en-US" sz="800" dirty="0">
              <a:latin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4" y="631573"/>
            <a:ext cx="439449" cy="429160"/>
          </a:xfrm>
          <a:prstGeom prst="rect">
            <a:avLst/>
          </a:prstGeom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1864563" y="2256252"/>
            <a:ext cx="100011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 smtClean="0">
                <a:latin typeface="Calibri"/>
              </a:rPr>
              <a:t>AWW/ASHA  schedules appointment with PHC center for checkup via App</a:t>
            </a:r>
            <a:endParaRPr lang="en-US" sz="800" dirty="0">
              <a:latin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6253" y="4101367"/>
            <a:ext cx="119008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sz="800" dirty="0" smtClean="0">
                <a:latin typeface="Calibri"/>
              </a:rPr>
              <a:t> </a:t>
            </a:r>
            <a:r>
              <a:rPr lang="en-US" sz="800" dirty="0">
                <a:latin typeface="Calibri"/>
              </a:rPr>
              <a:t>Collaboration (initiated by users or system based on Predefined Schedules or  discrepancies in expected outcome)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877411" y="3202999"/>
            <a:ext cx="940739" cy="61914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R="0" lvl="0" defTabSz="913335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latin typeface="Calibri"/>
              </a:rPr>
              <a:t>System suggests / generates Care Plan for the User </a:t>
            </a:r>
            <a:r>
              <a:rPr lang="en-US" sz="800" dirty="0">
                <a:latin typeface="Calibri"/>
              </a:rPr>
              <a:t>	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-3196" y="383"/>
            <a:ext cx="9162256" cy="3973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8101" tIns="94051" rIns="188101" bIns="94051" rtlCol="0" anchor="ctr">
            <a:noAutofit/>
          </a:bodyPr>
          <a:lstStyle>
            <a:lvl1pPr algn="ctr" defTabSz="752405" rtl="0" eaLnBrk="1" latinLnBrk="0" hangingPunct="1">
              <a:spcBef>
                <a:spcPct val="0"/>
              </a:spcBef>
              <a:buNone/>
              <a:defRPr sz="364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bg1"/>
                </a:solidFill>
              </a:rPr>
              <a:t>Child Health Care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82218" y="3082929"/>
            <a:ext cx="989084" cy="882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latin typeface="Calibri"/>
              </a:rPr>
              <a:t>Reminders </a:t>
            </a:r>
            <a:r>
              <a:rPr lang="en-US" sz="800" dirty="0">
                <a:latin typeface="Calibri"/>
              </a:rPr>
              <a:t>sent to </a:t>
            </a:r>
            <a:r>
              <a:rPr lang="en-US" sz="800" dirty="0" smtClean="0">
                <a:latin typeface="Calibri"/>
              </a:rPr>
              <a:t>User/Mother </a:t>
            </a:r>
            <a:r>
              <a:rPr lang="en-US" sz="800" dirty="0">
                <a:latin typeface="Calibri"/>
              </a:rPr>
              <a:t>for </a:t>
            </a:r>
            <a:r>
              <a:rPr lang="en-US" sz="800" dirty="0" smtClean="0">
                <a:latin typeface="Calibri"/>
              </a:rPr>
              <a:t>medication , feeding, child diet , hygiene etc..	</a:t>
            </a:r>
            <a:endParaRPr lang="en-US" sz="800" dirty="0">
              <a:latin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60152" y="3148624"/>
            <a:ext cx="1421123" cy="87677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latin typeface="Calibri"/>
              </a:rPr>
              <a:t> Reminders sent to User /AWW for scheduled </a:t>
            </a:r>
            <a:r>
              <a:rPr lang="en-US" sz="800" dirty="0">
                <a:latin typeface="Calibri"/>
              </a:rPr>
              <a:t>appointments, </a:t>
            </a:r>
            <a:r>
              <a:rPr lang="en-US" sz="800" dirty="0" smtClean="0">
                <a:latin typeface="Calibri"/>
              </a:rPr>
              <a:t>Vaccinations, Counselling &amp; educational sessions on Child health 	</a:t>
            </a:r>
            <a:endParaRPr lang="en-US" sz="800" dirty="0">
              <a:latin typeface="Calibri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157102" y="4055216"/>
            <a:ext cx="865651" cy="882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latin typeface="Calibri"/>
              </a:rPr>
              <a:t>ASHA/AWW records  User’s </a:t>
            </a:r>
            <a:r>
              <a:rPr lang="en-US" sz="800" dirty="0">
                <a:latin typeface="Calibri"/>
              </a:rPr>
              <a:t>feedback on </a:t>
            </a:r>
            <a:r>
              <a:rPr lang="en-US" sz="800" dirty="0" smtClean="0">
                <a:latin typeface="Calibri"/>
              </a:rPr>
              <a:t>services / Queries in the App</a:t>
            </a:r>
            <a:endParaRPr lang="en-US" sz="800" dirty="0">
              <a:latin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018444" y="4115460"/>
            <a:ext cx="898928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sz="800" dirty="0" smtClean="0">
                <a:latin typeface="Calibri"/>
              </a:rPr>
              <a:t>User’s Family views &amp; tracks health of Child Status via HealthMon App</a:t>
            </a:r>
            <a:endParaRPr lang="en-US" sz="800" dirty="0">
              <a:latin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67348" y="533073"/>
            <a:ext cx="127065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 smtClean="0">
                <a:latin typeface="Calibri"/>
              </a:rPr>
              <a:t>Based on survey, AWW/ASHA counsel/educate the Mother ,Family for Child health &amp; Care</a:t>
            </a:r>
            <a:endParaRPr lang="en-US" sz="800" dirty="0"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22545" y="1487172"/>
            <a:ext cx="109666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 smtClean="0">
                <a:latin typeface="Calibri"/>
              </a:rPr>
              <a:t>AWW uploads the User information into system</a:t>
            </a:r>
            <a:endParaRPr lang="en-US" sz="800" dirty="0">
              <a:latin typeface="Calibri"/>
            </a:endParaRPr>
          </a:p>
        </p:txBody>
      </p:sp>
      <p:sp>
        <p:nvSpPr>
          <p:cNvPr id="26" name="Right Arrow 25"/>
          <p:cNvSpPr/>
          <p:nvPr/>
        </p:nvSpPr>
        <p:spPr>
          <a:xfrm rot="10800000">
            <a:off x="4559017" y="1575200"/>
            <a:ext cx="258675" cy="14804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4754328" y="774126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93891" y="1419982"/>
            <a:ext cx="1548179" cy="61914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R="0" lvl="0" defTabSz="913335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accent2">
                    <a:lumMod val="75000"/>
                  </a:schemeClr>
                </a:solidFill>
                <a:latin typeface="Calibri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AWW/System  </a:t>
            </a:r>
            <a:r>
              <a:rPr lang="en-US" dirty="0">
                <a:solidFill>
                  <a:schemeClr val="tx1"/>
                </a:solidFill>
              </a:rPr>
              <a:t>captures Vitals </a:t>
            </a:r>
            <a:r>
              <a:rPr lang="en-US" dirty="0" smtClean="0">
                <a:solidFill>
                  <a:schemeClr val="tx1"/>
                </a:solidFill>
              </a:rPr>
              <a:t>height,weight,BP,Temp, Pulse etc. </a:t>
            </a:r>
            <a:r>
              <a:rPr lang="en-US" dirty="0">
                <a:solidFill>
                  <a:schemeClr val="tx1"/>
                </a:solidFill>
              </a:rPr>
              <a:t>with the help of device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33591" y="2313628"/>
            <a:ext cx="110042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3335"/>
            <a:r>
              <a:rPr lang="en-US" sz="800" dirty="0" smtClean="0">
                <a:latin typeface="Calibri"/>
              </a:rPr>
              <a:t>Appointment Alert send to user /ASHA/ANM/MO</a:t>
            </a:r>
            <a:endParaRPr lang="en-US" sz="800" dirty="0">
              <a:latin typeface="Calibri"/>
            </a:endParaRPr>
          </a:p>
        </p:txBody>
      </p:sp>
      <p:sp>
        <p:nvSpPr>
          <p:cNvPr id="30" name="Right Arrow 29"/>
          <p:cNvSpPr/>
          <p:nvPr/>
        </p:nvSpPr>
        <p:spPr>
          <a:xfrm rot="5400000">
            <a:off x="8226481" y="2981172"/>
            <a:ext cx="242598" cy="144954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1393109" y="4314454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5683017" y="4305911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6898075" y="4270090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068896" y="3120128"/>
            <a:ext cx="1942333" cy="882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</a:t>
            </a: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 </a:t>
            </a:r>
            <a:r>
              <a:rPr lang="en-US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receive voice, text messages / </a:t>
            </a: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tube /video/document links on </a:t>
            </a:r>
            <a:r>
              <a:rPr lang="en-US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Alcohol/tobacco/smoking </a:t>
            </a: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quitting along with diet, exercise, </a:t>
            </a:r>
            <a:r>
              <a:rPr lang="en-US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medication Plan &amp;  </a:t>
            </a: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counselling </a:t>
            </a:r>
            <a:r>
              <a:rPr lang="en-US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hygiene , environment safety on her HealthMon </a:t>
            </a: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79285" y="1446306"/>
            <a:ext cx="12828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 smtClean="0">
                <a:latin typeface="Calibri"/>
              </a:rPr>
              <a:t>The User/Mother will be put </a:t>
            </a:r>
            <a:r>
              <a:rPr lang="en-US" sz="800" dirty="0">
                <a:latin typeface="Calibri"/>
              </a:rPr>
              <a:t>into a message group based on criteria such as age, </a:t>
            </a:r>
            <a:r>
              <a:rPr lang="en-US" sz="800" dirty="0" smtClean="0">
                <a:latin typeface="Calibri"/>
              </a:rPr>
              <a:t>care needs etc..</a:t>
            </a:r>
            <a:endParaRPr lang="en-US" sz="800" dirty="0">
              <a:latin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2758" y="600002"/>
            <a:ext cx="114164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>
                <a:latin typeface="Calibri"/>
              </a:rPr>
              <a:t>AWW/ASHA</a:t>
            </a:r>
            <a:r>
              <a:rPr lang="en-US" sz="800" dirty="0" smtClean="0">
                <a:latin typeface="Calibri"/>
              </a:rPr>
              <a:t> conducts population </a:t>
            </a:r>
            <a:r>
              <a:rPr lang="en-US" sz="800" dirty="0">
                <a:latin typeface="Calibri"/>
              </a:rPr>
              <a:t>survey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6340332" y="745077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1802463" y="768483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39" name="Right Arrow 38"/>
          <p:cNvSpPr/>
          <p:nvPr/>
        </p:nvSpPr>
        <p:spPr>
          <a:xfrm rot="5400000">
            <a:off x="421842" y="2112566"/>
            <a:ext cx="242598" cy="144954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40" name="Right Arrow 39"/>
          <p:cNvSpPr/>
          <p:nvPr/>
        </p:nvSpPr>
        <p:spPr>
          <a:xfrm rot="10800000">
            <a:off x="3104253" y="1673032"/>
            <a:ext cx="258675" cy="134681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980715" y="652359"/>
            <a:ext cx="1191301" cy="3557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latin typeface="Calibri"/>
              </a:rPr>
              <a:t>AWW/ASHA captures survey into system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828609" y="1428051"/>
            <a:ext cx="1166618" cy="61914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R="0" lvl="0" defTabSz="913335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latin typeface="Calibri"/>
              </a:rPr>
              <a:t>AWW records demographic data , Family history , symptoms of the User</a:t>
            </a:r>
            <a:endParaRPr lang="en-US" sz="800" dirty="0">
              <a:latin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8640" y="2305312"/>
            <a:ext cx="1252483" cy="487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latin typeface="Calibri"/>
              </a:rPr>
              <a:t>User is  redirected to PHC for further investigations /checkup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Right Arrow 43"/>
          <p:cNvSpPr/>
          <p:nvPr/>
        </p:nvSpPr>
        <p:spPr>
          <a:xfrm rot="10800000">
            <a:off x="1444408" y="1554630"/>
            <a:ext cx="258675" cy="134681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45" name="Right Arrow 44"/>
          <p:cNvSpPr/>
          <p:nvPr/>
        </p:nvSpPr>
        <p:spPr>
          <a:xfrm rot="10800000">
            <a:off x="6467908" y="1654890"/>
            <a:ext cx="258675" cy="120075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218920" y="2220640"/>
            <a:ext cx="1252483" cy="6191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latin typeface="Calibri"/>
              </a:rPr>
              <a:t>User visits PHC Center - ANM Registers New User or views the record available in the system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Right Arrow 46"/>
          <p:cNvSpPr/>
          <p:nvPr/>
        </p:nvSpPr>
        <p:spPr>
          <a:xfrm>
            <a:off x="1565112" y="2422177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2950640" y="2477866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4387489" y="2496712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5950291" y="2475024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661817" y="579599"/>
            <a:ext cx="110444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sz="800" dirty="0" smtClean="0">
                <a:latin typeface="Calibri"/>
              </a:rPr>
              <a:t>User/Child  is enrolled </a:t>
            </a:r>
            <a:r>
              <a:rPr lang="en-US" sz="800" dirty="0">
                <a:latin typeface="Calibri"/>
              </a:rPr>
              <a:t>by </a:t>
            </a:r>
            <a:r>
              <a:rPr lang="en-US" sz="800" dirty="0" smtClean="0">
                <a:latin typeface="Calibri"/>
              </a:rPr>
              <a:t>AWW/ASHA  into the program</a:t>
            </a:r>
            <a:endParaRPr lang="en-US" sz="800" dirty="0">
              <a:latin typeface="Calibri"/>
            </a:endParaRPr>
          </a:p>
        </p:txBody>
      </p:sp>
      <p:sp>
        <p:nvSpPr>
          <p:cNvPr id="52" name="Right Arrow 51"/>
          <p:cNvSpPr/>
          <p:nvPr/>
        </p:nvSpPr>
        <p:spPr>
          <a:xfrm rot="10800000">
            <a:off x="7371302" y="3352873"/>
            <a:ext cx="258675" cy="159129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53" name="Right Arrow 52"/>
          <p:cNvSpPr/>
          <p:nvPr/>
        </p:nvSpPr>
        <p:spPr>
          <a:xfrm rot="10800000">
            <a:off x="6045457" y="3329696"/>
            <a:ext cx="258675" cy="155608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54" name="Right Arrow 53"/>
          <p:cNvSpPr/>
          <p:nvPr/>
        </p:nvSpPr>
        <p:spPr>
          <a:xfrm rot="10800000">
            <a:off x="4094203" y="3404015"/>
            <a:ext cx="258675" cy="140119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19502" y="3076189"/>
            <a:ext cx="1594509" cy="61914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latin typeface="Calibri"/>
              </a:rPr>
              <a:t>Alerts sent to ANM/MO/ASHA /User in case of discrepancies (Medication skipped, Appointment date missed etc..)</a:t>
            </a:r>
            <a:endParaRPr lang="en-US" sz="800" dirty="0">
              <a:latin typeface="Calibri"/>
            </a:endParaRPr>
          </a:p>
        </p:txBody>
      </p:sp>
      <p:sp>
        <p:nvSpPr>
          <p:cNvPr id="56" name="Right Arrow 55"/>
          <p:cNvSpPr/>
          <p:nvPr/>
        </p:nvSpPr>
        <p:spPr>
          <a:xfrm rot="5400000">
            <a:off x="612357" y="3776836"/>
            <a:ext cx="245638" cy="206048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2845938" y="4324350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58" name="Right Arrow 57"/>
          <p:cNvSpPr/>
          <p:nvPr/>
        </p:nvSpPr>
        <p:spPr>
          <a:xfrm rot="10800000">
            <a:off x="1741256" y="3271184"/>
            <a:ext cx="258675" cy="150015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091191" y="4185871"/>
            <a:ext cx="1160303" cy="61914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latin typeface="Calibri"/>
              </a:rPr>
              <a:t>Care Plan Modified based on findings and is approved by ANM/MO</a:t>
            </a:r>
            <a:endParaRPr lang="en-US" sz="800" dirty="0">
              <a:latin typeface="Calibri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637700" y="4170480"/>
            <a:ext cx="1004101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sz="800" dirty="0" smtClean="0">
                <a:latin typeface="Calibri"/>
              </a:rPr>
              <a:t>Alert/Message sent to Care Team for Modified plan and is viewed by Patient and Team</a:t>
            </a:r>
            <a:endParaRPr lang="en-US" sz="800" dirty="0">
              <a:latin typeface="Calibri"/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8044100" y="4316213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62" name="Right Arrow 61"/>
          <p:cNvSpPr/>
          <p:nvPr/>
        </p:nvSpPr>
        <p:spPr>
          <a:xfrm>
            <a:off x="7548854" y="2406851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236218" y="4046879"/>
            <a:ext cx="766782" cy="882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latin typeface="Calibri"/>
              </a:rPr>
              <a:t>Reports/Analytics are generated &amp; viewed by HO and Care Team</a:t>
            </a:r>
            <a:endParaRPr lang="en-US" sz="800" dirty="0">
              <a:latin typeface="Calibri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5724" y="1389074"/>
            <a:ext cx="1252483" cy="6191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latin typeface="Calibri"/>
              </a:rPr>
              <a:t>AWW provides nutrition , supplements(vitamins), vaccines  to User and records it  in the system 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638538" y="4192911"/>
            <a:ext cx="1160303" cy="487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3335">
              <a:lnSpc>
                <a:spcPct val="107000"/>
              </a:lnSpc>
            </a:pPr>
            <a:r>
              <a:rPr lang="en-US" sz="800" dirty="0" smtClean="0">
                <a:latin typeface="Calibri"/>
              </a:rPr>
              <a:t>ANM referrers User to Specialist based on Care needs/severity</a:t>
            </a:r>
            <a:endParaRPr lang="en-US" sz="800" dirty="0">
              <a:latin typeface="Calibri"/>
            </a:endParaRPr>
          </a:p>
        </p:txBody>
      </p:sp>
      <p:sp>
        <p:nvSpPr>
          <p:cNvPr id="66" name="Right Arrow 65"/>
          <p:cNvSpPr/>
          <p:nvPr/>
        </p:nvSpPr>
        <p:spPr>
          <a:xfrm>
            <a:off x="4330536" y="4324350"/>
            <a:ext cx="203476" cy="149496"/>
          </a:xfrm>
          <a:prstGeom prst="rightArrow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100" kern="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1370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282" y="-16481"/>
            <a:ext cx="9148281" cy="536971"/>
          </a:xfr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+mn-lt"/>
                <a:ea typeface="+mn-ea"/>
                <a:cs typeface="+mn-cs"/>
              </a:rPr>
              <a:t>List of Overall Activities </a:t>
            </a:r>
            <a:r>
              <a:rPr lang="en-US" sz="2000" dirty="0" smtClean="0">
                <a:solidFill>
                  <a:prstClr val="white"/>
                </a:solidFill>
                <a:latin typeface="+mn-lt"/>
                <a:ea typeface="+mn-ea"/>
                <a:cs typeface="+mn-cs"/>
              </a:rPr>
              <a:t>covered </a:t>
            </a:r>
            <a:r>
              <a:rPr lang="en-US" sz="2000" dirty="0">
                <a:solidFill>
                  <a:prstClr val="white"/>
                </a:solidFill>
                <a:latin typeface="+mn-lt"/>
                <a:ea typeface="+mn-ea"/>
                <a:cs typeface="+mn-cs"/>
              </a:rPr>
              <a:t>in Modules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520490"/>
            <a:ext cx="9143998" cy="4489660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8101" tIns="94051" rIns="188101" bIns="94051" rtlCol="0" anchor="t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tx1"/>
                </a:solidFill>
              </a:rPr>
              <a:t>Program Creation / Maintenance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</a:rPr>
              <a:t>Patient</a:t>
            </a:r>
            <a:r>
              <a:rPr lang="en-US" sz="1200" dirty="0">
                <a:solidFill>
                  <a:schemeClr val="tx1"/>
                </a:solidFill>
              </a:rPr>
              <a:t> Identification – Survey (Age, Marital Status, Demographics)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tx1"/>
                </a:solidFill>
              </a:rPr>
              <a:t>Education/Counselling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tx1"/>
                </a:solidFill>
              </a:rPr>
              <a:t>Health Assessment/Survey 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 Past History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 Present Problems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 Family </a:t>
            </a:r>
            <a:r>
              <a:rPr lang="en-US" sz="1400" dirty="0">
                <a:solidFill>
                  <a:schemeClr val="tx1"/>
                </a:solidFill>
              </a:rPr>
              <a:t>History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 ADL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tx1"/>
                </a:solidFill>
              </a:rPr>
              <a:t>Patient Registration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Demographic Details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Symptoms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Preventive - Education/Counselling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tx1"/>
                </a:solidFill>
              </a:rPr>
              <a:t>Device Integration to Capture Vitals like </a:t>
            </a:r>
            <a:r>
              <a:rPr lang="en-US" sz="1200" dirty="0" err="1">
                <a:solidFill>
                  <a:schemeClr val="tx1"/>
                </a:solidFill>
              </a:rPr>
              <a:t>Hb</a:t>
            </a:r>
            <a:r>
              <a:rPr lang="en-US" sz="1200" dirty="0">
                <a:solidFill>
                  <a:schemeClr val="tx1"/>
                </a:solidFill>
              </a:rPr>
              <a:t>, Blood glucose, Pulse, ECG, Fetal Heart Rate, BP etc..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tx1"/>
                </a:solidFill>
              </a:rPr>
              <a:t>Diagnosis / Investigations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tx1"/>
                </a:solidFill>
              </a:rPr>
              <a:t>Treatment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tx1"/>
                </a:solidFill>
              </a:rPr>
              <a:t>Creating Care plan (Plan for Medication, Diet, exercise, investigations, appointments..)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200" dirty="0">
              <a:solidFill>
                <a:schemeClr val="tx1"/>
              </a:solidFill>
            </a:endParaRPr>
          </a:p>
          <a:p>
            <a:pPr marL="3598" indent="-285750">
              <a:buFont typeface="Wingdings" panose="05000000000000000000" pitchFamily="2" charset="2"/>
              <a:buChar char="q"/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421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282" y="-16481"/>
            <a:ext cx="9148281" cy="536971"/>
          </a:xfr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+mn-lt"/>
                <a:ea typeface="+mn-ea"/>
                <a:cs typeface="+mn-cs"/>
              </a:rPr>
              <a:t>List of Overall Activities </a:t>
            </a:r>
            <a:r>
              <a:rPr lang="en-US" sz="2000" dirty="0" smtClean="0">
                <a:solidFill>
                  <a:prstClr val="white"/>
                </a:solidFill>
                <a:latin typeface="+mn-lt"/>
                <a:ea typeface="+mn-ea"/>
                <a:cs typeface="+mn-cs"/>
              </a:rPr>
              <a:t>covered </a:t>
            </a:r>
            <a:r>
              <a:rPr lang="en-US" sz="2000" dirty="0">
                <a:solidFill>
                  <a:prstClr val="white"/>
                </a:solidFill>
                <a:latin typeface="+mn-lt"/>
                <a:ea typeface="+mn-ea"/>
                <a:cs typeface="+mn-cs"/>
              </a:rPr>
              <a:t>in Modules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520490"/>
            <a:ext cx="9143998" cy="4489660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8101" tIns="94051" rIns="188101" bIns="94051" rtlCol="0" anchor="t">
            <a:normAutofit/>
          </a:bodyPr>
          <a:lstStyle/>
          <a:p>
            <a:pPr marL="3598" indent="-285750"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tx1"/>
                </a:solidFill>
              </a:rPr>
              <a:t>Appointment Scheduling</a:t>
            </a:r>
          </a:p>
          <a:p>
            <a:pPr marL="3598" indent="-285750"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tx1"/>
                </a:solidFill>
              </a:rPr>
              <a:t>Referral Management</a:t>
            </a:r>
          </a:p>
          <a:p>
            <a:pPr marL="3598" indent="-285750"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tx1"/>
                </a:solidFill>
              </a:rPr>
              <a:t>Reminders/Follow up – SMS/ Alerts, Phone</a:t>
            </a:r>
          </a:p>
          <a:p>
            <a:pPr marL="3598" indent="-285750"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tx1"/>
                </a:solidFill>
              </a:rPr>
              <a:t>Tracking</a:t>
            </a:r>
          </a:p>
          <a:p>
            <a:pPr marL="3598" indent="-285750"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tx1"/>
                </a:solidFill>
              </a:rPr>
              <a:t>Collaboration</a:t>
            </a:r>
          </a:p>
          <a:p>
            <a:pPr marL="3598" indent="-285750"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tx1"/>
                </a:solidFill>
              </a:rPr>
              <a:t>Trainings for Healthcare Workers</a:t>
            </a:r>
          </a:p>
          <a:p>
            <a:pPr marL="3598" indent="-285750"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tx1"/>
                </a:solidFill>
              </a:rPr>
              <a:t>Patient Satisfaction Survey </a:t>
            </a:r>
          </a:p>
          <a:p>
            <a:pPr marL="3598" indent="-285750"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tx1"/>
                </a:solidFill>
              </a:rPr>
              <a:t>Inventory Management </a:t>
            </a:r>
          </a:p>
          <a:p>
            <a:pPr marL="3598" indent="-285750"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tx1"/>
                </a:solidFill>
              </a:rPr>
              <a:t>Generating and Maintaining Records</a:t>
            </a:r>
          </a:p>
          <a:p>
            <a:pPr marL="3598" indent="-285750"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tx1"/>
                </a:solidFill>
              </a:rPr>
              <a:t>Analytics – Health Status, Performance of Care Team Members</a:t>
            </a:r>
          </a:p>
          <a:p>
            <a:pPr marL="3598" indent="-285750"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tx1"/>
                </a:solidFill>
              </a:rPr>
              <a:t>Admin – User Roles, Privileges , Masters</a:t>
            </a:r>
          </a:p>
          <a:p>
            <a:pPr marL="3598" indent="-285750">
              <a:buFont typeface="Wingdings" panose="05000000000000000000" pitchFamily="2" charset="2"/>
              <a:buChar char="q"/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0162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415290"/>
            <a:ext cx="6644640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 dirty="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MO/Consultant views Dashboard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09800" y="1308961"/>
            <a:ext cx="4267200" cy="13809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2000" dirty="0">
                <a:solidFill>
                  <a:prstClr val="white"/>
                </a:solidFill>
              </a:rPr>
              <a:t>Sample Mockups </a:t>
            </a:r>
          </a:p>
        </p:txBody>
      </p:sp>
    </p:spTree>
    <p:extLst>
      <p:ext uri="{BB962C8B-B14F-4D97-AF65-F5344CB8AC3E}">
        <p14:creationId xmlns:p14="http://schemas.microsoft.com/office/powerpoint/2010/main" val="930649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415290"/>
            <a:ext cx="6644640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Stake holders logs into </a:t>
            </a:r>
            <a:r>
              <a:rPr lang="en-US" sz="1440" dirty="0" err="1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HelathMon</a:t>
            </a: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App</a:t>
            </a:r>
          </a:p>
        </p:txBody>
      </p:sp>
      <p:sp>
        <p:nvSpPr>
          <p:cNvPr id="6" name="Rectangle 5"/>
          <p:cNvSpPr/>
          <p:nvPr/>
        </p:nvSpPr>
        <p:spPr>
          <a:xfrm>
            <a:off x="6619810" y="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Login  Screen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Login Screen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" y="1016704"/>
            <a:ext cx="5181600" cy="3794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1040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"/>
            <a:ext cx="6644640" cy="512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-4572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2405">
              <a:spcAft>
                <a:spcPts val="960"/>
              </a:spcAft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Stakeholders views the list of patients enrolled in the program and assigned to him.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Enrolled Patients Screen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05" y="1017270"/>
            <a:ext cx="547843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Patient List and Search</a:t>
            </a:r>
          </a:p>
        </p:txBody>
      </p:sp>
    </p:spTree>
    <p:extLst>
      <p:ext uri="{BB962C8B-B14F-4D97-AF65-F5344CB8AC3E}">
        <p14:creationId xmlns:p14="http://schemas.microsoft.com/office/powerpoint/2010/main" val="2095227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581400" y="1016984"/>
            <a:ext cx="2133600" cy="986699"/>
            <a:chOff x="671669" y="209430"/>
            <a:chExt cx="3600007" cy="986699"/>
          </a:xfrm>
        </p:grpSpPr>
        <p:sp>
          <p:nvSpPr>
            <p:cNvPr id="4" name="Rectangle 3"/>
            <p:cNvSpPr/>
            <p:nvPr/>
          </p:nvSpPr>
          <p:spPr>
            <a:xfrm>
              <a:off x="671669" y="209430"/>
              <a:ext cx="3600007" cy="986699"/>
            </a:xfrm>
            <a:prstGeom prst="rect">
              <a:avLst/>
            </a:pr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Rectangle 4"/>
            <p:cNvSpPr/>
            <p:nvPr/>
          </p:nvSpPr>
          <p:spPr>
            <a:xfrm>
              <a:off x="671669" y="209430"/>
              <a:ext cx="3430826" cy="9866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5442" tIns="76200" rIns="76200" bIns="76200" numCol="1" spcCol="1270" anchor="ctr" anchorCtr="0">
              <a:noAutofit/>
            </a:bodyPr>
            <a:lstStyle/>
            <a:p>
              <a:pPr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>
                  <a:solidFill>
                    <a:schemeClr val="tx1"/>
                  </a:solidFill>
                  <a:latin typeface="Arial Rounded MT Bold" panose="020F0704030504030204" pitchFamily="34" charset="0"/>
                  <a:ea typeface="ＭＳ Ｐゴシック" pitchFamily="-112" charset="-128"/>
                  <a:cs typeface="ＭＳ Ｐゴシック" pitchFamily="-112" charset="-128"/>
                  <a:hlinkMouseOver r:id="rId2" action="ppaction://hlinksldjump"/>
                </a:rPr>
                <a:t>ASHA/AWW</a:t>
              </a:r>
              <a:endParaRPr lang="en-US" sz="2000" dirty="0">
                <a:solidFill>
                  <a:schemeClr val="tx1"/>
                </a:solidFill>
                <a:latin typeface="Arial Rounded MT Bold" panose="020F0704030504030204" pitchFamily="34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3675107" y="1077317"/>
            <a:ext cx="804067" cy="86250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7" name="Group 6"/>
          <p:cNvGrpSpPr/>
          <p:nvPr/>
        </p:nvGrpSpPr>
        <p:grpSpPr>
          <a:xfrm>
            <a:off x="6212078" y="945336"/>
            <a:ext cx="2231031" cy="1038174"/>
            <a:chOff x="5420980" y="65733"/>
            <a:chExt cx="3357463" cy="1336774"/>
          </a:xfrm>
        </p:grpSpPr>
        <p:sp>
          <p:nvSpPr>
            <p:cNvPr id="8" name="Rectangle 7"/>
            <p:cNvSpPr/>
            <p:nvPr/>
          </p:nvSpPr>
          <p:spPr>
            <a:xfrm>
              <a:off x="5420980" y="65733"/>
              <a:ext cx="3357463" cy="1336774"/>
            </a:xfrm>
            <a:prstGeom prst="rect">
              <a:avLst/>
            </a:pr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Rectangle 8"/>
            <p:cNvSpPr/>
            <p:nvPr/>
          </p:nvSpPr>
          <p:spPr>
            <a:xfrm>
              <a:off x="5420980" y="65733"/>
              <a:ext cx="3357463" cy="13367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5442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0" kern="1200" dirty="0" smtClean="0">
                  <a:solidFill>
                    <a:schemeClr val="tx1"/>
                  </a:solidFill>
                  <a:latin typeface="Arial Rounded MT Bold" panose="020F0704030504030204" pitchFamily="34" charset="0"/>
                  <a:ea typeface="ＭＳ Ｐゴシック" pitchFamily="-112" charset="-128"/>
                  <a:cs typeface="ＭＳ Ｐゴシック" pitchFamily="-112" charset="-128"/>
                  <a:hlinkMouseOver r:id="rId4" action="ppaction://hlinksldjump"/>
                </a:rPr>
                <a:t>ANM</a:t>
              </a:r>
              <a:endParaRPr lang="en-US" sz="2000" b="0" kern="1200" dirty="0" smtClean="0">
                <a:solidFill>
                  <a:schemeClr val="tx1"/>
                </a:solidFill>
                <a:latin typeface="Arial Rounded MT Bold" panose="020F0704030504030204" pitchFamily="34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6272719" y="1073065"/>
            <a:ext cx="935741" cy="863769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/>
          <p:cNvGrpSpPr/>
          <p:nvPr/>
        </p:nvGrpSpPr>
        <p:grpSpPr>
          <a:xfrm>
            <a:off x="677245" y="1011977"/>
            <a:ext cx="2380482" cy="1173179"/>
            <a:chOff x="5355559" y="2935283"/>
            <a:chExt cx="3454209" cy="1420504"/>
          </a:xfrm>
        </p:grpSpPr>
        <p:sp>
          <p:nvSpPr>
            <p:cNvPr id="12" name="Rectangle 11"/>
            <p:cNvSpPr/>
            <p:nvPr/>
          </p:nvSpPr>
          <p:spPr>
            <a:xfrm>
              <a:off x="5355559" y="2935283"/>
              <a:ext cx="3454209" cy="1336774"/>
            </a:xfrm>
            <a:prstGeom prst="rect">
              <a:avLst/>
            </a:pr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5385595" y="3019013"/>
              <a:ext cx="3347538" cy="13367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5442" tIns="76200" rIns="76200" bIns="76200" numCol="1" spcCol="1270" anchor="ctr" anchorCtr="0">
              <a:noAutofit/>
            </a:bodyPr>
            <a:lstStyle/>
            <a:p>
              <a:pPr lvl="0"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0" kern="1200" dirty="0" smtClean="0">
                  <a:solidFill>
                    <a:schemeClr val="accent1"/>
                  </a:solidFill>
                  <a:latin typeface="Arial Rounded MT Bold" panose="020F0704030504030204" pitchFamily="34" charset="0"/>
                  <a:ea typeface="ＭＳ Ｐゴシック" pitchFamily="-112" charset="-128"/>
                  <a:cs typeface="ＭＳ Ｐゴシック" pitchFamily="-112" charset="-128"/>
                </a:rPr>
                <a:t>Patient</a:t>
              </a:r>
            </a:p>
            <a:p>
              <a:pPr lvl="0"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0" kern="1200" dirty="0" smtClean="0">
                  <a:solidFill>
                    <a:schemeClr val="accent1"/>
                  </a:solidFill>
                  <a:latin typeface="Arial Rounded MT Bold" panose="020F0704030504030204" pitchFamily="34" charset="0"/>
                  <a:ea typeface="ＭＳ Ｐゴシック" pitchFamily="-112" charset="-128"/>
                  <a:cs typeface="ＭＳ Ｐゴシック" pitchFamily="-112" charset="-128"/>
                </a:rPr>
                <a:t>Mother &amp; Child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685800" y="1123950"/>
            <a:ext cx="935741" cy="949235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Group 14"/>
          <p:cNvGrpSpPr/>
          <p:nvPr/>
        </p:nvGrpSpPr>
        <p:grpSpPr>
          <a:xfrm>
            <a:off x="641959" y="2835058"/>
            <a:ext cx="2336262" cy="1081764"/>
            <a:chOff x="685819" y="1680705"/>
            <a:chExt cx="3645864" cy="949216"/>
          </a:xfrm>
        </p:grpSpPr>
        <p:sp>
          <p:nvSpPr>
            <p:cNvPr id="16" name="Rectangle 15"/>
            <p:cNvSpPr/>
            <p:nvPr/>
          </p:nvSpPr>
          <p:spPr>
            <a:xfrm>
              <a:off x="685819" y="1680705"/>
              <a:ext cx="3645864" cy="949216"/>
            </a:xfrm>
            <a:prstGeom prst="rect">
              <a:avLst/>
            </a:pr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685819" y="1680705"/>
              <a:ext cx="3645864" cy="9492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5442" tIns="76200" rIns="76200" bIns="76200" numCol="1" spcCol="1270" anchor="ctr" anchorCtr="0">
              <a:noAutofit/>
            </a:bodyPr>
            <a:lstStyle/>
            <a:p>
              <a:pPr lvl="0" algn="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>
                  <a:solidFill>
                    <a:schemeClr val="accent1"/>
                  </a:solidFill>
                  <a:latin typeface="Arial Rounded MT Bold" panose="020F0704030504030204" pitchFamily="34" charset="0"/>
                  <a:ea typeface="ＭＳ Ｐゴシック" pitchFamily="-112" charset="-128"/>
                  <a:cs typeface="ＭＳ Ｐゴシック" pitchFamily="-112" charset="-128"/>
                </a:rPr>
                <a:t>MO/</a:t>
              </a:r>
              <a:r>
                <a:rPr lang="en-US" b="0" kern="1200" dirty="0" smtClean="0">
                  <a:solidFill>
                    <a:schemeClr val="accent1"/>
                  </a:solidFill>
                  <a:latin typeface="Arial Rounded MT Bold" panose="020F0704030504030204" pitchFamily="34" charset="0"/>
                  <a:ea typeface="ＭＳ Ｐゴシック" pitchFamily="-112" charset="-128"/>
                  <a:cs typeface="ＭＳ Ｐゴシック" pitchFamily="-112" charset="-128"/>
                </a:rPr>
                <a:t>Specialist Console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671251" y="2904210"/>
            <a:ext cx="935741" cy="902326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9" name="Group 18"/>
          <p:cNvGrpSpPr/>
          <p:nvPr/>
        </p:nvGrpSpPr>
        <p:grpSpPr>
          <a:xfrm>
            <a:off x="3664159" y="2807076"/>
            <a:ext cx="2166685" cy="1096593"/>
            <a:chOff x="5386311" y="1555493"/>
            <a:chExt cx="3292399" cy="1336774"/>
          </a:xfrm>
        </p:grpSpPr>
        <p:sp>
          <p:nvSpPr>
            <p:cNvPr id="20" name="Rectangle 19"/>
            <p:cNvSpPr/>
            <p:nvPr/>
          </p:nvSpPr>
          <p:spPr>
            <a:xfrm>
              <a:off x="5386311" y="1555493"/>
              <a:ext cx="3292399" cy="1336774"/>
            </a:xfrm>
            <a:prstGeom prst="rect">
              <a:avLst/>
            </a:pr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 20">
              <a:hlinkHover r:id="rId8" action="ppaction://hlinksldjump"/>
            </p:cNvPr>
            <p:cNvSpPr/>
            <p:nvPr/>
          </p:nvSpPr>
          <p:spPr>
            <a:xfrm>
              <a:off x="5386311" y="1555493"/>
              <a:ext cx="3292399" cy="13367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5442" tIns="76200" rIns="76200" bIns="76200" numCol="1" spcCol="1270" anchor="ctr" anchorCtr="0">
              <a:noAutofit/>
            </a:bodyPr>
            <a:lstStyle/>
            <a:p>
              <a:pPr lvl="0"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0" kern="1200" dirty="0" smtClean="0">
                  <a:solidFill>
                    <a:schemeClr val="accent1"/>
                  </a:solidFill>
                  <a:latin typeface="Arial Rounded MT Bold" panose="020F0704030504030204" pitchFamily="34" charset="0"/>
                  <a:ea typeface="ＭＳ Ｐゴシック" pitchFamily="-112" charset="-128"/>
                  <a:cs typeface="ＭＳ Ｐゴシック" pitchFamily="-112" charset="-128"/>
                </a:rPr>
                <a:t>Health Officer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3811760" y="2880754"/>
            <a:ext cx="935741" cy="949235"/>
          </a:xfrm>
          <a:prstGeom prst="rect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3" name="Group 22"/>
          <p:cNvGrpSpPr/>
          <p:nvPr/>
        </p:nvGrpSpPr>
        <p:grpSpPr>
          <a:xfrm>
            <a:off x="6405419" y="2734663"/>
            <a:ext cx="1989756" cy="1107620"/>
            <a:chOff x="5458338" y="1865538"/>
            <a:chExt cx="3432665" cy="958800"/>
          </a:xfrm>
        </p:grpSpPr>
        <p:sp>
          <p:nvSpPr>
            <p:cNvPr id="24" name="Rectangle 23"/>
            <p:cNvSpPr/>
            <p:nvPr/>
          </p:nvSpPr>
          <p:spPr>
            <a:xfrm>
              <a:off x="5458340" y="1865538"/>
              <a:ext cx="3432663" cy="949229"/>
            </a:xfrm>
            <a:prstGeom prst="rect">
              <a:avLst/>
            </a:pr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5458338" y="1875109"/>
              <a:ext cx="3432663" cy="9492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5442" tIns="76200" rIns="76200" bIns="76200" numCol="1" spcCol="1270" anchor="ctr" anchorCtr="0">
              <a:noAutofit/>
            </a:bodyPr>
            <a:lstStyle/>
            <a:p>
              <a:pPr lvl="0" algn="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0" kern="1200" dirty="0" smtClean="0">
                  <a:solidFill>
                    <a:schemeClr val="tx1"/>
                  </a:solidFill>
                  <a:latin typeface="Arial Rounded MT Bold" panose="020F0704030504030204" pitchFamily="34" charset="0"/>
                  <a:ea typeface="ＭＳ Ｐゴシック" pitchFamily="-112" charset="-128"/>
                  <a:cs typeface="ＭＳ Ｐゴシック" pitchFamily="-112" charset="-128"/>
                  <a:hlinkMouseOver r:id="rId10" action="ppaction://hlinksldjump"/>
                </a:rPr>
                <a:t>Admin Console</a:t>
              </a:r>
              <a:endParaRPr lang="en-US" sz="2000" b="0" kern="1200" dirty="0" smtClean="0">
                <a:solidFill>
                  <a:schemeClr val="tx1"/>
                </a:solidFill>
                <a:latin typeface="Arial Rounded MT Bold" panose="020F0704030504030204" pitchFamily="34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6529900" y="2906103"/>
            <a:ext cx="616131" cy="863769"/>
          </a:xfrm>
          <a:prstGeom prst="rect">
            <a:avLst/>
          </a:prstGeom>
          <a:blipFill rotWithShape="1">
            <a:blip r:embed="rId11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0" y="-1990"/>
            <a:ext cx="8382000" cy="697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defTabSz="609585" fontAlgn="base">
              <a:spcBef>
                <a:spcPct val="0"/>
              </a:spcBef>
              <a:spcAft>
                <a:spcPct val="0"/>
              </a:spcAft>
              <a:defRPr sz="2800" b="0">
                <a:solidFill>
                  <a:srgbClr val="F37021"/>
                </a:solidFill>
                <a:latin typeface="Arial Rounded MT Bold" panose="020F0704030504030204" pitchFamily="34" charset="0"/>
                <a:ea typeface="ＭＳ Ｐゴシック" pitchFamily="-112" charset="-128"/>
                <a:cs typeface="ＭＳ Ｐゴシック" pitchFamily="-112" charset="-128"/>
              </a:defRPr>
            </a:lvl1pPr>
            <a:lvl2pPr defTabSz="609585" fontAlgn="base">
              <a:spcBef>
                <a:spcPct val="0"/>
              </a:spcBef>
              <a:spcAft>
                <a:spcPct val="0"/>
              </a:spcAft>
              <a:defRPr sz="3733" b="1">
                <a:solidFill>
                  <a:srgbClr val="006899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defTabSz="609585" fontAlgn="base">
              <a:spcBef>
                <a:spcPct val="0"/>
              </a:spcBef>
              <a:spcAft>
                <a:spcPct val="0"/>
              </a:spcAft>
              <a:defRPr sz="3733" b="1">
                <a:solidFill>
                  <a:srgbClr val="006899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defTabSz="609585" fontAlgn="base">
              <a:spcBef>
                <a:spcPct val="0"/>
              </a:spcBef>
              <a:spcAft>
                <a:spcPct val="0"/>
              </a:spcAft>
              <a:defRPr sz="3733" b="1">
                <a:solidFill>
                  <a:srgbClr val="006899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defTabSz="609585" fontAlgn="base">
              <a:spcBef>
                <a:spcPct val="0"/>
              </a:spcBef>
              <a:spcAft>
                <a:spcPct val="0"/>
              </a:spcAft>
              <a:defRPr sz="3733" b="1">
                <a:solidFill>
                  <a:srgbClr val="006899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609585" defTabSz="609585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899"/>
                </a:solidFill>
                <a:latin typeface="Verdana" pitchFamily="-112" charset="0"/>
                <a:ea typeface="ＭＳ Ｐゴシック" pitchFamily="-112" charset="-128"/>
              </a:defRPr>
            </a:lvl6pPr>
            <a:lvl7pPr marL="1219170" defTabSz="609585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899"/>
                </a:solidFill>
                <a:latin typeface="Verdana" pitchFamily="-112" charset="0"/>
                <a:ea typeface="ＭＳ Ｐゴシック" pitchFamily="-112" charset="-128"/>
              </a:defRPr>
            </a:lvl7pPr>
            <a:lvl8pPr marL="1828754" defTabSz="609585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899"/>
                </a:solidFill>
                <a:latin typeface="Verdana" pitchFamily="-112" charset="0"/>
                <a:ea typeface="ＭＳ Ｐゴシック" pitchFamily="-112" charset="-128"/>
              </a:defRPr>
            </a:lvl8pPr>
            <a:lvl9pPr marL="2438339" defTabSz="609585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899"/>
                </a:solidFill>
                <a:latin typeface="Verdana" pitchFamily="-112" charset="0"/>
                <a:ea typeface="ＭＳ Ｐゴシック" pitchFamily="-112" charset="-128"/>
              </a:defRPr>
            </a:lvl9pPr>
          </a:lstStyle>
          <a:p>
            <a:pPr algn="ctr"/>
            <a:r>
              <a:rPr lang="en-US" sz="2000" u="sng" dirty="0" smtClean="0"/>
              <a:t>Care Team &amp; Stake Holders </a:t>
            </a:r>
            <a:endParaRPr lang="en-US" sz="2000" u="sng" dirty="0"/>
          </a:p>
        </p:txBody>
      </p:sp>
      <p:sp>
        <p:nvSpPr>
          <p:cNvPr id="32" name="Right Arrow 31"/>
          <p:cNvSpPr/>
          <p:nvPr/>
        </p:nvSpPr>
        <p:spPr>
          <a:xfrm rot="10800000" flipV="1">
            <a:off x="5891270" y="3207430"/>
            <a:ext cx="376097" cy="157342"/>
          </a:xfrm>
          <a:prstGeom prst="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-Right Arrow 33"/>
          <p:cNvSpPr/>
          <p:nvPr/>
        </p:nvSpPr>
        <p:spPr>
          <a:xfrm>
            <a:off x="3116319" y="1428749"/>
            <a:ext cx="413430" cy="152400"/>
          </a:xfrm>
          <a:prstGeom prst="left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-Right Arrow 34"/>
          <p:cNvSpPr/>
          <p:nvPr/>
        </p:nvSpPr>
        <p:spPr>
          <a:xfrm>
            <a:off x="5768328" y="1446167"/>
            <a:ext cx="413430" cy="152400"/>
          </a:xfrm>
          <a:prstGeom prst="left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-Right Arrow 35"/>
          <p:cNvSpPr/>
          <p:nvPr/>
        </p:nvSpPr>
        <p:spPr>
          <a:xfrm rot="5400000">
            <a:off x="6920085" y="2276459"/>
            <a:ext cx="411495" cy="165254"/>
          </a:xfrm>
          <a:prstGeom prst="left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-Right Arrow 36"/>
          <p:cNvSpPr/>
          <p:nvPr/>
        </p:nvSpPr>
        <p:spPr>
          <a:xfrm rot="5400000">
            <a:off x="1934279" y="2358328"/>
            <a:ext cx="411495" cy="165254"/>
          </a:xfrm>
          <a:prstGeom prst="left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flipV="1">
            <a:off x="3125821" y="3207429"/>
            <a:ext cx="404533" cy="157342"/>
          </a:xfrm>
          <a:prstGeom prst="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0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415290"/>
            <a:ext cx="6644640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736080" y="519013"/>
            <a:ext cx="2499360" cy="4562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752405"/>
            <a:r>
              <a:rPr lang="en-US" sz="1480" dirty="0">
                <a:solidFill>
                  <a:prstClr val="black"/>
                </a:solidFill>
              </a:rPr>
              <a:t>Stake holder records &amp; views  Patient details in the App Demographics , Vitals, Diagnosis, Treatment 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644640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Patient Details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Patient Details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" y="1028152"/>
            <a:ext cx="5364480" cy="390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7630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415290"/>
            <a:ext cx="6644640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626587"/>
            <a:ext cx="231648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2405">
              <a:spcAft>
                <a:spcPts val="960"/>
              </a:spcAft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Stake holder captures Vitals with the help of medical devices into App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Vitals Recording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Vitals Recording – POC Device Integration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840" y="908872"/>
            <a:ext cx="3870960" cy="374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72" y="977452"/>
            <a:ext cx="2086449" cy="36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11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1430"/>
            <a:ext cx="2743200" cy="5120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1430"/>
            <a:ext cx="6639213" cy="50745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33" y="2797052"/>
            <a:ext cx="9713760" cy="210312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 dirty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8297" y="3364230"/>
            <a:ext cx="3077958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52405"/>
            <a:r>
              <a:rPr lang="en-US" sz="4600" b="1" dirty="0">
                <a:solidFill>
                  <a:srgbClr val="1F497D">
                    <a:lumMod val="7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Thank You</a:t>
            </a:r>
            <a:endParaRPr lang="en-US" sz="6640" b="1" dirty="0">
              <a:solidFill>
                <a:srgbClr val="1F497D">
                  <a:lumMod val="75000"/>
                </a:srgb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3299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264612" y="1261110"/>
            <a:ext cx="649224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600">
                <a:solidFill>
                  <a:schemeClr val="bg1">
                    <a:lumMod val="50000"/>
                  </a:schemeClr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752405"/>
            <a:r>
              <a:rPr lang="en-US" sz="2640" dirty="0">
                <a:solidFill>
                  <a:prstClr val="white">
                    <a:lumMod val="50000"/>
                  </a:prstClr>
                </a:solidFill>
              </a:rPr>
              <a:t>ASHA – Accredited Social Health Activist</a:t>
            </a:r>
          </a:p>
          <a:p>
            <a:pPr defTabSz="752405"/>
            <a:endParaRPr lang="en-US" sz="264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04"/>
          <a:stretch/>
        </p:blipFill>
        <p:spPr>
          <a:xfrm>
            <a:off x="0" y="-12882"/>
            <a:ext cx="9144000" cy="6997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6720" y="1022067"/>
            <a:ext cx="1615440" cy="1603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6510" y="1022067"/>
            <a:ext cx="1852330" cy="1637371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04693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ASHA(Accredited Social Health Activist)- Tasks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" y="758226"/>
            <a:ext cx="871728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romanUcPeriod"/>
            </a:pPr>
            <a:r>
              <a:rPr lang="en-US" sz="1200" dirty="0"/>
              <a:t>Population </a:t>
            </a:r>
            <a:r>
              <a:rPr lang="en-US" sz="1400" dirty="0"/>
              <a:t>Survey</a:t>
            </a:r>
            <a:r>
              <a:rPr lang="en-US" sz="1200" dirty="0"/>
              <a:t> by Home visits</a:t>
            </a:r>
          </a:p>
          <a:p>
            <a:pPr marL="742950" lvl="1" indent="-285750">
              <a:buFont typeface="+mj-lt"/>
              <a:buAutoNum type="romanUcPeriod"/>
            </a:pPr>
            <a:r>
              <a:rPr lang="en-US" sz="1200" dirty="0"/>
              <a:t>Eligible couple , Adolescent &amp; Health Survey</a:t>
            </a:r>
          </a:p>
          <a:p>
            <a:pPr marL="342900" indent="-342900">
              <a:buFont typeface="+mj-lt"/>
              <a:buAutoNum type="romanUcPeriod"/>
            </a:pPr>
            <a:r>
              <a:rPr lang="en-US" sz="1200" dirty="0"/>
              <a:t>Conducts Patient Assessment </a:t>
            </a:r>
          </a:p>
          <a:p>
            <a:pPr marL="342900" indent="-342900">
              <a:buFont typeface="+mj-lt"/>
              <a:buAutoNum type="romanUcPeriod"/>
            </a:pPr>
            <a:r>
              <a:rPr lang="en-US" sz="1200" dirty="0"/>
              <a:t>Educating /Counselling Patient :counsel women and families on birth preparedness, importance of safe delivery, breastfeeding and complementary feeding, immunization, contraception , STD&amp; RTI</a:t>
            </a:r>
          </a:p>
          <a:p>
            <a:pPr marL="342900" indent="-342900">
              <a:buFont typeface="+mj-lt"/>
              <a:buAutoNum type="romanUcPeriod"/>
            </a:pPr>
            <a:r>
              <a:rPr lang="en-US" sz="1200" dirty="0"/>
              <a:t>Records Demographics, Family history of Patient</a:t>
            </a:r>
          </a:p>
          <a:p>
            <a:pPr marL="342900" indent="-342900">
              <a:buFont typeface="+mj-lt"/>
              <a:buAutoNum type="romanUcPeriod"/>
            </a:pPr>
            <a:r>
              <a:rPr lang="en-US" sz="1200" dirty="0"/>
              <a:t>Captures Vital , anthropometric data </a:t>
            </a:r>
          </a:p>
          <a:p>
            <a:pPr marL="342900" indent="-342900">
              <a:buFont typeface="+mj-lt"/>
              <a:buAutoNum type="romanUcPeriod"/>
            </a:pPr>
            <a:r>
              <a:rPr lang="en-US" sz="1200" dirty="0"/>
              <a:t>Holding meetings for village health – Promoting construction of household toilets under total Sanitation Campaign.</a:t>
            </a:r>
          </a:p>
          <a:p>
            <a:pPr marL="342900" indent="-342900">
              <a:buFont typeface="+mj-lt"/>
              <a:buAutoNum type="romanUcPeriod"/>
            </a:pPr>
            <a:r>
              <a:rPr lang="en-US" sz="1200" dirty="0"/>
              <a:t>Managing Kit Inventory </a:t>
            </a:r>
          </a:p>
          <a:p>
            <a:pPr marL="342900" indent="-342900">
              <a:buFont typeface="+mj-lt"/>
              <a:buAutoNum type="romanUcPeriod"/>
            </a:pPr>
            <a:r>
              <a:rPr lang="en-US" sz="1200" dirty="0"/>
              <a:t>Providing Medications to Patients as per Care Plan </a:t>
            </a:r>
          </a:p>
          <a:p>
            <a:pPr marL="742950" lvl="1" indent="-285750">
              <a:buFont typeface="+mj-lt"/>
              <a:buAutoNum type="romanUcPeriod"/>
            </a:pPr>
            <a:r>
              <a:rPr lang="en-US" sz="1200" dirty="0"/>
              <a:t>Provide primary medical care to minor ailment like fever, diarrhea(ORS), fever, first aid for minor injury </a:t>
            </a:r>
          </a:p>
          <a:p>
            <a:pPr marL="742950" lvl="1" indent="-285750">
              <a:buFont typeface="+mj-lt"/>
              <a:buAutoNum type="romanUcPeriod"/>
            </a:pPr>
            <a:r>
              <a:rPr lang="en-US" sz="1200" dirty="0"/>
              <a:t>Providing folic acid, calcium, iron ,oral pills, condoms etc..</a:t>
            </a:r>
          </a:p>
          <a:p>
            <a:pPr marL="342900" indent="-342900">
              <a:buFont typeface="+mj-lt"/>
              <a:buAutoNum type="romanUcPeriod"/>
            </a:pPr>
            <a:r>
              <a:rPr lang="en-US" sz="1200" dirty="0"/>
              <a:t>Attending meetings with ANM &amp; AWW</a:t>
            </a:r>
          </a:p>
          <a:p>
            <a:pPr marL="342900" indent="-342900">
              <a:buFont typeface="+mj-lt"/>
              <a:buAutoNum type="romanUcPeriod"/>
            </a:pPr>
            <a:r>
              <a:rPr lang="en-US" sz="1200" dirty="0"/>
              <a:t>Attending Health Training defined by government</a:t>
            </a:r>
          </a:p>
          <a:p>
            <a:pPr marL="342900" indent="-342900">
              <a:buFont typeface="+mj-lt"/>
              <a:buAutoNum type="romanUcPeriod"/>
            </a:pPr>
            <a:r>
              <a:rPr lang="en-US" sz="1200" dirty="0"/>
              <a:t>Maintaining records :Population coverage, households allocated, training inputs received, and performance, data on drop-outs, Family planning register, birth &amp; death register, new appointments etc..</a:t>
            </a:r>
          </a:p>
          <a:p>
            <a:pPr marL="342900" indent="-342900">
              <a:buFont typeface="+mj-lt"/>
              <a:buAutoNum type="romanUcPeriod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3467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" y="1143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ASHA Console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21194" y="11430"/>
            <a:ext cx="2534998" cy="4572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ASHA Console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57200" y="1132574"/>
            <a:ext cx="1706880" cy="6771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Survey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577090" y="1090162"/>
            <a:ext cx="1706880" cy="6945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Health Assessment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05003" y="1090547"/>
            <a:ext cx="1706880" cy="6521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Registration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57200" y="2076976"/>
            <a:ext cx="1762018" cy="6826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Capture Vitals/ </a:t>
            </a:r>
            <a:r>
              <a:rPr lang="en-US" sz="1440" dirty="0" smtClean="0">
                <a:solidFill>
                  <a:prstClr val="white"/>
                </a:solidFill>
              </a:rPr>
              <a:t>Investigations</a:t>
            </a:r>
            <a:endParaRPr lang="en-US" sz="1440" dirty="0">
              <a:solidFill>
                <a:prstClr val="white"/>
              </a:solidFill>
            </a:endParaRPr>
          </a:p>
          <a:p>
            <a:pPr algn="ctr" defTabSz="752405"/>
            <a:endParaRPr lang="en-US" sz="1440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567065" y="2052927"/>
            <a:ext cx="1706880" cy="7067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Appointment Scheduling/ Referral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609416" y="2024571"/>
            <a:ext cx="1706880" cy="680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Educate/Counsel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48272" y="597408"/>
            <a:ext cx="2316480" cy="4314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ASHA records, views the activities related to Prenatal, Intranasal, Postnatal care of </a:t>
            </a:r>
            <a:r>
              <a:rPr lang="en-US" sz="1440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beneficiary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 smtClean="0"/>
              <a:t>ASHA Apps/Modules </a:t>
            </a:r>
            <a:r>
              <a:rPr lang="en-US" sz="1400" dirty="0"/>
              <a:t>: </a:t>
            </a:r>
            <a:endParaRPr lang="en-US" sz="14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Patient Survey (Identification)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Health </a:t>
            </a:r>
            <a:r>
              <a:rPr lang="en-US" sz="1050" dirty="0"/>
              <a:t>Assessment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Patient </a:t>
            </a:r>
            <a:r>
              <a:rPr lang="en-US" sz="1050" dirty="0"/>
              <a:t>Education/Counselling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Data Recording (Demographics, Vital, Vitamin supply , Inventory , Medication Refill ,Education needs..)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Registration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Health Status Tracking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Collaboration(Phone , SMS, Chat, Video Conferencing)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Patient Satisfaction Survey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Self Training </a:t>
            </a:r>
          </a:p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632916" y="11430"/>
            <a:ext cx="0" cy="51206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576491" y="3002750"/>
            <a:ext cx="1706880" cy="7483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SMS/Chats/Emails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09416" y="3016813"/>
            <a:ext cx="1706880" cy="6870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>
                <a:solidFill>
                  <a:prstClr val="white"/>
                </a:solidFill>
              </a:rPr>
              <a:t>Dashboard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" y="3054271"/>
            <a:ext cx="1706880" cy="7483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440" dirty="0" smtClean="0">
                <a:solidFill>
                  <a:prstClr val="white"/>
                </a:solidFill>
              </a:rPr>
              <a:t>Feedback </a:t>
            </a:r>
            <a:endParaRPr lang="en-US" sz="144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529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415290"/>
            <a:ext cx="6644640" cy="554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4640" y="11430"/>
            <a:ext cx="2499360" cy="5120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endParaRPr lang="en-US" sz="148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265232"/>
            <a:ext cx="6644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36080" y="773430"/>
            <a:ext cx="23164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752405">
              <a:spcAft>
                <a:spcPts val="960"/>
              </a:spcAft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ASHA maintains and views Reports/Registers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4640" y="11430"/>
            <a:ext cx="2499360" cy="46482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black"/>
                </a:solidFill>
              </a:rPr>
              <a:t>ASHA Console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9050"/>
            <a:ext cx="6644639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2405"/>
            <a:r>
              <a:rPr lang="en-US" sz="1600" dirty="0">
                <a:solidFill>
                  <a:prstClr val="white"/>
                </a:solidFill>
              </a:rPr>
              <a:t>ASHA Dashboard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19" y="758226"/>
            <a:ext cx="6614159" cy="396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Details of Beneficiaries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Log of Health Survey 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Women Health Record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Log of Vitals, health data captured and treatment given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Immunization details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Details of Health Check up Camps conducted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Inventory record – Medications, instruments, disposables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Log of training needs &amp; training provided to beneficiaries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Log of trainings attended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Log of referral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Eligible couple register 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it-IT" sz="1480" dirty="0">
                <a:solidFill>
                  <a:prstClr val="black"/>
                </a:solidFill>
              </a:rPr>
              <a:t>ANC register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it-IT" sz="1480" dirty="0">
                <a:solidFill>
                  <a:prstClr val="black"/>
                </a:solidFill>
              </a:rPr>
              <a:t>Infection (RTI/STI ) Register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High risk pregnancy register 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Janani Suraksha Expenditure Register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Behavior Change communication Register (BCC)</a:t>
            </a:r>
          </a:p>
          <a:p>
            <a:pPr marL="228600" indent="-228600" defTabSz="752405">
              <a:buFont typeface="Wingdings" panose="05000000000000000000" pitchFamily="2" charset="2"/>
              <a:buChar char="q"/>
            </a:pPr>
            <a:r>
              <a:rPr lang="en-US" sz="1480" dirty="0">
                <a:solidFill>
                  <a:prstClr val="black"/>
                </a:solidFill>
              </a:rPr>
              <a:t>Sterilization Register</a:t>
            </a:r>
          </a:p>
        </p:txBody>
      </p:sp>
    </p:spTree>
    <p:extLst>
      <p:ext uri="{BB962C8B-B14F-4D97-AF65-F5344CB8AC3E}">
        <p14:creationId xmlns:p14="http://schemas.microsoft.com/office/powerpoint/2010/main" val="41023163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 2014">
  <a:themeElements>
    <a:clrScheme name="Persistent">
      <a:dk1>
        <a:sysClr val="windowText" lastClr="000000"/>
      </a:dk1>
      <a:lt1>
        <a:sysClr val="window" lastClr="FFFFFF"/>
      </a:lt1>
      <a:dk2>
        <a:srgbClr val="404040"/>
      </a:dk2>
      <a:lt2>
        <a:srgbClr val="9DDCF9"/>
      </a:lt2>
      <a:accent1>
        <a:srgbClr val="006899"/>
      </a:accent1>
      <a:accent2>
        <a:srgbClr val="F37021"/>
      </a:accent2>
      <a:accent3>
        <a:srgbClr val="8DC63F"/>
      </a:accent3>
      <a:accent4>
        <a:srgbClr val="7F7F7F"/>
      </a:accent4>
      <a:accent5>
        <a:srgbClr val="A6A6A6"/>
      </a:accent5>
      <a:accent6>
        <a:srgbClr val="FFD87D"/>
      </a:accent6>
      <a:hlink>
        <a:srgbClr val="006899"/>
      </a:hlink>
      <a:folHlink>
        <a:srgbClr val="7F7F7F"/>
      </a:folHlink>
    </a:clrScheme>
    <a:fontScheme name="Persist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3441</TotalTime>
  <Words>2983</Words>
  <Application>Microsoft Office PowerPoint</Application>
  <PresentationFormat>On-screen Show (16:9)</PresentationFormat>
  <Paragraphs>585</Paragraphs>
  <Slides>52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ＭＳ Ｐゴシック</vt:lpstr>
      <vt:lpstr>Andalus</vt:lpstr>
      <vt:lpstr>Arial</vt:lpstr>
      <vt:lpstr>Arial Rounded MT Bold</vt:lpstr>
      <vt:lpstr>Calibri</vt:lpstr>
      <vt:lpstr>Segoe UI</vt:lpstr>
      <vt:lpstr>Times New Roman</vt:lpstr>
      <vt:lpstr>Verdana</vt:lpstr>
      <vt:lpstr>Wingdings</vt:lpstr>
      <vt:lpstr>Wingdings 2</vt:lpstr>
      <vt:lpstr>Template 2014</vt:lpstr>
      <vt:lpstr>Office Theme</vt:lpstr>
      <vt:lpstr>PowerPoint Presentation</vt:lpstr>
      <vt:lpstr>PowerPoint Presentation</vt:lpstr>
      <vt:lpstr>The Business Problem &amp; Intervention spectrum</vt:lpstr>
      <vt:lpstr>Health Information Flow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AWW (Anganwadi Worker) - Tasks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ANM (Auxiliary Nurse Midwifery) - Tasks</vt:lpstr>
      <vt:lpstr>PowerPoint Presentation</vt:lpstr>
      <vt:lpstr>PowerPoint Presentation</vt:lpstr>
      <vt:lpstr>PowerPoint Presentation</vt:lpstr>
      <vt:lpstr>Consultant / MO (Medical Officer) - Tasks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 Tasks</vt:lpstr>
      <vt:lpstr>PowerPoint Presentation</vt:lpstr>
      <vt:lpstr>Proposed Devices </vt:lpstr>
      <vt:lpstr>Use Cases </vt:lpstr>
      <vt:lpstr>PowerPoint Presentation</vt:lpstr>
      <vt:lpstr>PowerPoint Presentation</vt:lpstr>
      <vt:lpstr>List of Overall Activities covered in Modules </vt:lpstr>
      <vt:lpstr>List of Overall Activities covered in Modules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Dell Inc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Nikeetaa Mhaatre</dc:creator>
  <cp:lastModifiedBy>Priti Rahalkar</cp:lastModifiedBy>
  <cp:revision>265</cp:revision>
  <cp:lastPrinted>2014-08-22T08:30:33Z</cp:lastPrinted>
  <dcterms:created xsi:type="dcterms:W3CDTF">2014-08-21T07:55:08Z</dcterms:created>
  <dcterms:modified xsi:type="dcterms:W3CDTF">2016-02-03T13:15:49Z</dcterms:modified>
</cp:coreProperties>
</file>